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</p:sldMasterIdLst>
  <p:notesMasterIdLst>
    <p:notesMasterId r:id="rId59"/>
  </p:notesMasterIdLst>
  <p:sldIdLst>
    <p:sldId id="258" r:id="rId3"/>
    <p:sldId id="308" r:id="rId4"/>
    <p:sldId id="260" r:id="rId5"/>
    <p:sldId id="269" r:id="rId6"/>
    <p:sldId id="266" r:id="rId7"/>
    <p:sldId id="268" r:id="rId8"/>
    <p:sldId id="285" r:id="rId9"/>
    <p:sldId id="286" r:id="rId10"/>
    <p:sldId id="287" r:id="rId11"/>
    <p:sldId id="288" r:id="rId12"/>
    <p:sldId id="289" r:id="rId13"/>
    <p:sldId id="290" r:id="rId14"/>
    <p:sldId id="276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84" r:id="rId23"/>
    <p:sldId id="298" r:id="rId24"/>
    <p:sldId id="299" r:id="rId25"/>
    <p:sldId id="351" r:id="rId26"/>
    <p:sldId id="352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19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0" r:id="rId46"/>
    <p:sldId id="321" r:id="rId47"/>
    <p:sldId id="330" r:id="rId48"/>
    <p:sldId id="331" r:id="rId49"/>
    <p:sldId id="332" r:id="rId50"/>
    <p:sldId id="333" r:id="rId51"/>
    <p:sldId id="335" r:id="rId52"/>
    <p:sldId id="346" r:id="rId53"/>
    <p:sldId id="347" r:id="rId54"/>
    <p:sldId id="348" r:id="rId55"/>
    <p:sldId id="349" r:id="rId56"/>
    <p:sldId id="354" r:id="rId57"/>
    <p:sldId id="337" r:id="rId58"/>
  </p:sldIdLst>
  <p:sldSz cx="9144000" cy="6858000" type="screen4x3"/>
  <p:notesSz cx="6867525" cy="9994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24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C9D64D7-28AD-4EA0-A596-00AF2936AB8B}" type="datetimeFigureOut">
              <a:rPr lang="it-IT" smtClean="0"/>
              <a:t>08/06/2014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D9E0539-C675-42E2-903A-85B7C0E250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3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427038"/>
            <a:ext cx="471170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1743" y="4190678"/>
            <a:ext cx="5588497" cy="4892037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it-IT" dirty="0" smtClean="0"/>
              <a:t>Rotary unisce i leader ... siamo un catalizzatore per collaborare e migliorare le nostre comunità.</a:t>
            </a:r>
            <a:br>
              <a:rPr lang="it-IT" dirty="0" smtClean="0"/>
            </a:br>
            <a:endParaRPr lang="it-IT" dirty="0" smtClean="0"/>
          </a:p>
          <a:p>
            <a:pPr marL="228600" indent="-228600">
              <a:buFont typeface="+mj-lt"/>
              <a:buAutoNum type="arabicPeriod"/>
            </a:pPr>
            <a:r>
              <a:rPr lang="it-IT" dirty="0" smtClean="0"/>
              <a:t>Ci scambiamo le idee ... portando la nostra esperienza e le nostre differenti prospettive da esercitare su problemi della comunità.</a:t>
            </a:r>
            <a:br>
              <a:rPr lang="it-IT" dirty="0" smtClean="0"/>
            </a:br>
            <a:endParaRPr lang="it-IT" dirty="0" smtClean="0"/>
          </a:p>
          <a:p>
            <a:pPr marL="228600" indent="-228600">
              <a:buFont typeface="+mj-lt"/>
              <a:buAutoNum type="arabicPeriod"/>
            </a:pPr>
            <a:r>
              <a:rPr lang="it-IT" dirty="0" smtClean="0"/>
              <a:t>Le idee sono solo la prima parte della soluzione e i Rotariani sono interessati a risolvere i problemi ... </a:t>
            </a:r>
            <a:r>
              <a:rPr lang="en-US" dirty="0" smtClean="0"/>
              <a:t>I</a:t>
            </a:r>
            <a:r>
              <a:rPr lang="it-IT" baseline="0" dirty="0" smtClean="0"/>
              <a:t> r</a:t>
            </a:r>
            <a:r>
              <a:rPr lang="it-IT" dirty="0" smtClean="0"/>
              <a:t>otariani agiscono!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Prendendo questi tre pensieri ... ISCRIVITI LEADER .... scambiare idee ... e agire ... siamo in grado di aiutare ogni Rotariano a creare il proprio "discorso ascensore" che riflette la loro esperienza personale, Rotary e della cultura, così come questi tre attributi.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esempio ... il mio discorso ascensore è (solo un esempio):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"Il Rotary riunisce con successo, diversi e influenti leader della comunità che si fanno avanti per assumere alcune delle sfide più significative nelle comunità in tutto il mondo. E facciamo questa comunità-by-comunità di tutto il mondo. "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1416" y="4748261"/>
            <a:ext cx="5815781" cy="4497364"/>
          </a:xfrm>
        </p:spPr>
        <p:txBody>
          <a:bodyPr/>
          <a:lstStyle/>
          <a:p>
            <a:r>
              <a:rPr lang="it-IT" dirty="0" smtClean="0"/>
              <a:t>Ogni organizzazione ha una personalità. E guardando la personalità del Rotary attraverso la lente della ricerca, abbiamo identificato quattro caratteristiche che ci rendono unici.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primo attributo è intelligente. Questo parla alla nostra capacità di vedere le sfide da diverse angolazioni e cattura l'esperienza che applichiamo per risolvere i problemi sociali.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secondo attributo è compassionevole. Questo parla alla nostra comprensione emotiva elevato di persone che stiamo cercando di aiutare.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terzo attributo è perseverante. Questo descrive la nostra determinazione e unità.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quarto attributo voce è entusiasmante. Ciò riflette la nostra capacità di motivare gli altri ad agire trasmettendo speranza, entusiasmo e passione.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'un nuovo modo di parlare della nostra organizzazione, e di vivere l'esperienza del Rotary. Questa è la nuova voce che dovrebbe ispirare e motivare i Rotariani e altri che vogliono entrare in contatto con la nostra grande organizzazione.</a:t>
            </a: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La nostra firma ufficiale (logo) consiste nella parola "Rotary" accanto alla tradizionale ruota del Rotary ... per rendere la parola "Rotary" più</a:t>
            </a:r>
            <a:r>
              <a:rPr lang="it-IT" baseline="0" dirty="0" smtClean="0"/>
              <a:t> RILEVANTE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Ci sarà una varietà di combinazioni di colori utilizzati per la migliore rappresentazione grafica, ma è importante notare che il Rotary e ruota sono</a:t>
            </a:r>
            <a:r>
              <a:rPr lang="it-IT" baseline="0" dirty="0" smtClean="0"/>
              <a:t> il</a:t>
            </a:r>
            <a:r>
              <a:rPr lang="it-IT" dirty="0" smtClean="0"/>
              <a:t> nostro marchio di eccellenza, che rimarrà ben visibile nelle nostre pubblicazioni e materiali.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dirty="0" smtClean="0"/>
              <a:t>I nostri colori di leadership sono </a:t>
            </a:r>
            <a:r>
              <a:rPr lang="it-IT" dirty="0" err="1" smtClean="0"/>
              <a:t>costruitI</a:t>
            </a:r>
            <a:r>
              <a:rPr lang="it-IT" dirty="0" smtClean="0"/>
              <a:t> sul </a:t>
            </a:r>
            <a:r>
              <a:rPr lang="it-IT" b="1" dirty="0" smtClean="0"/>
              <a:t>Rotary </a:t>
            </a:r>
            <a:r>
              <a:rPr lang="it-IT" b="1" dirty="0" err="1" smtClean="0"/>
              <a:t>Royal</a:t>
            </a:r>
            <a:r>
              <a:rPr lang="it-IT" b="1" dirty="0" smtClean="0"/>
              <a:t> Blue </a:t>
            </a:r>
            <a:r>
              <a:rPr lang="it-IT" dirty="0" smtClean="0"/>
              <a:t>e sul nostro </a:t>
            </a:r>
            <a:r>
              <a:rPr lang="it-IT" b="1" dirty="0" smtClean="0"/>
              <a:t>GOLD</a:t>
            </a:r>
            <a:r>
              <a:rPr lang="it-IT" dirty="0" smtClean="0"/>
              <a:t>, patrimonio del rotary, con l'aggiunta </a:t>
            </a:r>
            <a:r>
              <a:rPr lang="it-IT" b="1" dirty="0" smtClean="0"/>
              <a:t>del Rotary Blue </a:t>
            </a:r>
            <a:r>
              <a:rPr lang="it-IT" b="1" dirty="0" err="1" smtClean="0"/>
              <a:t>Sky</a:t>
            </a:r>
            <a:r>
              <a:rPr lang="it-IT" b="1" dirty="0" smtClean="0"/>
              <a:t> </a:t>
            </a:r>
            <a:r>
              <a:rPr lang="it-IT" dirty="0" smtClean="0"/>
              <a:t>e </a:t>
            </a:r>
            <a:r>
              <a:rPr lang="it-IT" b="1" dirty="0" smtClean="0"/>
              <a:t>Rotary </a:t>
            </a:r>
            <a:r>
              <a:rPr lang="it-IT" b="1" dirty="0" err="1" smtClean="0"/>
              <a:t>Azure</a:t>
            </a:r>
            <a:r>
              <a:rPr lang="it-IT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r>
              <a:rPr lang="it-IT" dirty="0" smtClean="0"/>
              <a:t>La nostra completa gamma di </a:t>
            </a:r>
            <a:r>
              <a:rPr lang="it-IT" b="1" dirty="0" smtClean="0"/>
              <a:t>colori secondari e neutri </a:t>
            </a:r>
            <a:r>
              <a:rPr lang="it-IT" dirty="0" smtClean="0"/>
              <a:t>ci darà una maggiore flessibilità nel design, pur mantenendo la coerenza.</a:t>
            </a:r>
            <a:endParaRPr lang="en-US" dirty="0" smtClean="0"/>
          </a:p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DC6A-A29F-43A3-BE22-147F36D8936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livello di club, attualmente vediamo una serie di usi che possono confondere il nostro pubblico.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Alcuni club personalizzano</a:t>
            </a:r>
            <a:r>
              <a:rPr lang="it-IT" baseline="0" dirty="0" smtClean="0"/>
              <a:t> troppo</a:t>
            </a:r>
            <a:r>
              <a:rPr lang="it-IT" dirty="0" smtClean="0"/>
              <a:t> il messaggio, tanto che risulta difficile legare la</a:t>
            </a:r>
            <a:r>
              <a:rPr lang="it-IT" baseline="0" dirty="0" smtClean="0"/>
              <a:t> loro immagine</a:t>
            </a:r>
            <a:r>
              <a:rPr lang="it-IT" dirty="0" smtClean="0"/>
              <a:t> al Rotary.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Anche se i nostri club sono autonomi,</a:t>
            </a:r>
            <a:r>
              <a:rPr lang="it-IT" baseline="0" dirty="0" smtClean="0"/>
              <a:t> i</a:t>
            </a:r>
            <a:r>
              <a:rPr lang="it-IT" dirty="0" smtClean="0"/>
              <a:t>n tal modo non risulterebbero</a:t>
            </a:r>
            <a:r>
              <a:rPr lang="it-IT" baseline="0" dirty="0" smtClean="0"/>
              <a:t> come appartenenti al Rotary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Abbiamo il dovere di raccomandare</a:t>
            </a:r>
            <a:r>
              <a:rPr lang="it-IT" baseline="0" dirty="0" smtClean="0"/>
              <a:t>, incoraggiare e promuovere l’applicazione dell’identità visiva Rotary con un aspetto</a:t>
            </a:r>
            <a:r>
              <a:rPr lang="it-IT" dirty="0" smtClean="0"/>
              <a:t> pulito</a:t>
            </a:r>
            <a:r>
              <a:rPr lang="it-IT" baseline="0" dirty="0" smtClean="0"/>
              <a:t> e </a:t>
            </a:r>
            <a:r>
              <a:rPr lang="it-IT" dirty="0" smtClean="0"/>
              <a:t>fare in modo che sia assolutamente chiaro che questo è un Rotary club.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9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nuova identità visiva incoraggia coerenza nell'affrontare sei aree di intervento Rotary ... e crea un grafico che mostra sempre tutti e sei come un tutt'uno.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questo modo tutti sanno che stiamo parlando di sei aree del Rotary.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DOBBIAMO anche evitare la creazione di nuovi elementi del logo per ogni singola zona.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grafico può essere utilizzato in orizzontale, in verticale o in un raggruppamento.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L'area evidenziata IDENTIFICA la zona che è attualmente descritta o presa in esame. Se un progetto comprende più attività, tutte le aree rilevanti possono essere evidenziate.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0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Noi continuiamo a incoraggiare i club a promuovere e pubblicizzare un progetto di servizio locale o globale.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'assolutamente chiaro, che "giorno di servizio" è un progetto del Rotary Club "da qualche parte."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Ci possono essere anche capi di abbigliamento o altri articoli promozionali che potrebbero utilizzare le stesse immagini.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3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4111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2394" y="4240558"/>
            <a:ext cx="5641977" cy="5005067"/>
          </a:xfrm>
        </p:spPr>
        <p:txBody>
          <a:bodyPr/>
          <a:lstStyle/>
          <a:p>
            <a:r>
              <a:rPr lang="it-IT" dirty="0" smtClean="0"/>
              <a:t>Infine, un piano preliminare di attuazione è stato creato, sulla base di una strategia in tre parti per: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informare</a:t>
            </a:r>
            <a:br>
              <a:rPr lang="it-IT" dirty="0" smtClean="0"/>
            </a:br>
            <a:r>
              <a:rPr lang="it-IT" dirty="0" err="1" smtClean="0"/>
              <a:t>Inspire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responsabilizzare i Rotariani con gli strumenti e le risorse necessarie ... tra cui una versione online delle nostre linee guida ... che aiuterà a portare la nostra voce e identità alla vita.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Una squadra continua a lavorare per rendere operativo questo piano ... ai Rotariani ... per il personale ... e per il pubblico ... in modo da poter ottenere il massimo valore dal nostro investimento.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piano di attuazione è iniziata, e tu hai iniziato a vedere alcuni cambiamenti. Tu continuerai a vedere di più nel corso dei prossimi 2-3 anni.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RI ha adottato un approccio riflessivo per incorporare la nuova voce e identità visiva nella comunicazione del Rotary, la formazione, e pubblicazioni. Le risorse sono limitate quindi ci aggiorniamo le pubblicazioni e le comunicazioni sul ciclo di revisione regolare, con alcuni materiali accelerato, come Rotary Leader e questo è il Rotary.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 prega di essere pazienti in quanto questo viene implementato per il mondo rotariano.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4150" y="74930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784" y="4035133"/>
            <a:ext cx="5748935" cy="5210493"/>
          </a:xfrm>
        </p:spPr>
        <p:txBody>
          <a:bodyPr/>
          <a:lstStyle/>
          <a:p>
            <a:r>
              <a:rPr lang="it-IT" dirty="0" smtClean="0"/>
              <a:t>Quindi, qual è il risultato finale? Il successo a lungo termine di "rafforzare il Rotary" attraverso questa iniziativa sarà misurato dalla maggiore consapevolezza e comprensione del Rotary nella nostra base associativa e il pubblico in generale.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Abbiamo i dati di base del 2006 e del 2010 e la notevole quantità di ricerche intraprese per questa iniziativa. Siamo in grado di valutare i progressi attraverso indagini future e focus </a:t>
            </a:r>
            <a:r>
              <a:rPr lang="it-IT" dirty="0" err="1" smtClean="0"/>
              <a:t>group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Tutti noi dobbiamo parlare e vivere la voce del Rotary. Abbiamo tutti bisogno di utilizzare la stessa lingua, la voce e le storie in cui si parla di esperienza rotariana.</a:t>
            </a:r>
            <a:br>
              <a:rPr lang="it-IT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r>
              <a:rPr lang="it-IT" dirty="0" smtClean="0"/>
              <a:t>La maggiore consapevolezza e comprensione del Rotary avranno risultati significativi per aiutarci: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Aumentare l'adesione e la conservazione di individui simili</a:t>
            </a:r>
            <a:br>
              <a:rPr lang="it-IT" dirty="0" smtClean="0"/>
            </a:br>
            <a:r>
              <a:rPr lang="it-IT" dirty="0" smtClean="0"/>
              <a:t>Aumentare l'impatto nelle comunità servite da Rotary</a:t>
            </a:r>
            <a:br>
              <a:rPr lang="it-IT" dirty="0" smtClean="0"/>
            </a:br>
            <a:r>
              <a:rPr lang="it-IT" dirty="0" smtClean="0"/>
              <a:t>Aumentare il sostegno dei donatori a club, distretti, e la Fondazione Rotary</a:t>
            </a:r>
            <a:br>
              <a:rPr lang="it-IT" dirty="0" smtClean="0"/>
            </a:br>
            <a:r>
              <a:rPr lang="it-IT" dirty="0" smtClean="0"/>
              <a:t>Aumentare partenariati a livello locale e globale per fornire maggiori finanziamenti, più relazioni, più competenze per la causa del Rotary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All'inizio di questa iniziativa per rafforzare il brand Rotary, tre questioni molto importanti sono state poste: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Che cosa rappresenta il  Rotary?</a:t>
            </a:r>
            <a:br>
              <a:rPr lang="it-IT" dirty="0" smtClean="0"/>
            </a:br>
            <a:r>
              <a:rPr lang="it-IT" dirty="0" smtClean="0"/>
              <a:t>Come ci distinguiamo da altre organizzazioni non profit che sostengono cause meritevoli?</a:t>
            </a:r>
            <a:br>
              <a:rPr lang="it-IT" dirty="0" smtClean="0"/>
            </a:br>
            <a:r>
              <a:rPr lang="it-IT" dirty="0" smtClean="0"/>
              <a:t>Perché è importante per il mondo?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Ogni organizzazione nel mondo deve rispondere a queste domande. Ed è diventato il primo obiettivo per il Rotary per imparare le risposte. Perché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3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La scheda è incoraggiante come molti Rotariani, club, distretti e altri membri della famiglia del Rotary di utilizzare questo approccio e gli strumenti per rafforzare il messaggio del Rotary.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 facciamo conto club sono autonomi e continueranno a fare quello che si adatta alle loro esigenze.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Noi chiediamo solo che siamo tutti essere campioni del Rotary.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chiarimento del messaggio e di forte identità visiva sono incursioni per aiutarci a definire, all'interno dei nostri parametri, ciò che il Rotary significa comunità su scala globale.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mtClean="0"/>
              <a:t>Grazie.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3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="0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72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 conseguenza ... è più difficile per il Rotary attirare nuovi soci e volontari necessari per raggiungere i</a:t>
            </a:r>
            <a:r>
              <a:rPr lang="it-IT" baseline="0" dirty="0" smtClean="0"/>
              <a:t> nostri potenziali obiettivi.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risultati hanno concluso che gli</a:t>
            </a:r>
            <a:r>
              <a:rPr lang="it-IT" baseline="0" dirty="0" smtClean="0"/>
              <a:t> obiettivi</a:t>
            </a:r>
            <a:r>
              <a:rPr lang="it-IT" dirty="0" smtClean="0"/>
              <a:t> del Rotary non sono guadagnare riconoscibilità per il buon lavoro che fa nelle comunità di tutto il mondo.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Questo è importante ... non perché vogliamo credito, ma perché abbiamo bisogno di persone capaci di capire il grande lavoro che facciamo in modo che vorranno unirsi a noi e l'organizzazione crescerà.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ricerca ha indicato che abbiamo cinque obiettivi primari per rafforzare Rotary: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Chiarire e comunicare la nostra ragione principale di essere per catturare i nostri punti più rilevanti di differenza.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Portare i nostri valori di vita al fine di garantire le nostre parole sostengono le nostre azioni e viceversa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Ridefinire o </a:t>
            </a:r>
            <a:r>
              <a:rPr lang="it-IT" dirty="0" err="1" smtClean="0"/>
              <a:t>ri</a:t>
            </a:r>
            <a:r>
              <a:rPr lang="it-IT" dirty="0" smtClean="0"/>
              <a:t>-energizzare la nostra voce in modo da emergere il nostro carattere unico e distinto.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Organizzare delle presentazioni sulla nostra offerta per far capire alla gente quello che facciamo in modo da coinvolgerle.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Rafforzare il nostro brand aggiornando l’identità visiva con</a:t>
            </a:r>
            <a:r>
              <a:rPr lang="it-IT" baseline="0" dirty="0" smtClean="0"/>
              <a:t> un nuovo aspetto grafico</a:t>
            </a:r>
            <a:endParaRPr lang="en-US" sz="1200" b="1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 questa ricerca esaustiva ...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Abbiamo imparato i primi due motivi la gente Iscriviti e rimani Rotary sono: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avere un impatto positivo la loro comunità. I Rotariani hanno un profondo bisogno di assicurare cibo, acqua, riparo bisogni ... da restituire alla loro comunità.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si uniscono per le amicizie ... e le connessioni si sviluppano.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persone rimangono con anno rotariano dopo anno per la "comunità" e "connessione".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 è una domanda semplice, ma i risultati delle ricerche hanno indicato che alcuni Rotariani potrebbero dare una risposta chiara.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Nella maggior parte dei casi, quando si chiede: "Che cosa è il Rotary?" Molti iniziano con "</a:t>
            </a:r>
            <a:r>
              <a:rPr lang="it-IT" dirty="0" err="1" smtClean="0"/>
              <a:t>Um</a:t>
            </a:r>
            <a:r>
              <a:rPr lang="it-IT" dirty="0" smtClean="0"/>
              <a:t>" o esitazione.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ricerca ci aiuta nuovamente... perché ha contribuito a definire meglio le seguenti tre idee fondamentali sul Rotary.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www.wornex.com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C3D3-DE12-48A9-A07F-B285478065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696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1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6165126"/>
            <a:ext cx="136817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6165126"/>
            <a:ext cx="136817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7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3131840" y="3429000"/>
            <a:ext cx="6192688" cy="9906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3000" b="1" dirty="0">
              <a:solidFill>
                <a:srgbClr val="01B4E7"/>
              </a:solidFill>
              <a:latin typeface="Arial" pitchFamily="34" charset="0"/>
              <a:ea typeface="ヒラギノ角ゴ Pro W3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4" y="273695"/>
            <a:ext cx="3024673" cy="3024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effectLst/>
                <a:latin typeface="Arial"/>
                <a:ea typeface="Calibri"/>
                <a:cs typeface="Times New Roman"/>
              </a:rPr>
              <a:t>                                    </a:t>
            </a:r>
            <a:r>
              <a:rPr lang="it-IT" sz="3200" b="1" dirty="0" smtClean="0">
                <a:effectLst/>
                <a:latin typeface="Arial"/>
                <a:ea typeface="Calibri"/>
                <a:cs typeface="Times New Roman"/>
              </a:rPr>
              <a:t>1° Congresso Distretto 2072       </a:t>
            </a:r>
            <a:endParaRPr lang="it-IT" sz="1100" dirty="0">
              <a:ea typeface="Calibri"/>
              <a:cs typeface="Times New Roma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012184" cy="9906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78752"/>
            <a:ext cx="960464" cy="960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98689"/>
            <a:ext cx="958851" cy="115062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50870" y="4087440"/>
            <a:ext cx="47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Sabato 14 e Domenica 15 Giugno 2014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38390" y="4981624"/>
            <a:ext cx="34563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Governatore 2013-2014 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10571" y="6237561"/>
            <a:ext cx="2615944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Savoia Hotel </a:t>
            </a:r>
            <a:r>
              <a:rPr lang="it-IT" sz="11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Regency</a:t>
            </a:r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 – Bologna</a:t>
            </a:r>
            <a:endParaRPr lang="it-IT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22774" y="705178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2105ED"/>
                </a:solidFill>
                <a:latin typeface="Georgia" pitchFamily="18" charset="0"/>
              </a:rPr>
              <a:t>La comunicazione</a:t>
            </a:r>
          </a:p>
          <a:p>
            <a:endParaRPr lang="it-IT" sz="1000" b="1" dirty="0">
              <a:latin typeface="Georgia" pitchFamily="18" charset="0"/>
            </a:endParaRPr>
          </a:p>
          <a:p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Gianluigi Poggi</a:t>
            </a:r>
            <a:r>
              <a:rPr lang="it-IT" sz="2400" dirty="0">
                <a:solidFill>
                  <a:srgbClr val="0A0A06"/>
                </a:solidFill>
                <a:latin typeface="Georgia" pitchFamily="18" charset="0"/>
              </a:rPr>
              <a:t> </a:t>
            </a:r>
            <a:r>
              <a:rPr lang="it-IT" sz="1200" dirty="0">
                <a:solidFill>
                  <a:srgbClr val="0A0A06"/>
                </a:solidFill>
                <a:latin typeface="Georgia" pitchFamily="18" charset="0"/>
              </a:rPr>
              <a:t>(Presidente)</a:t>
            </a:r>
          </a:p>
          <a:p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Fabio Raffaelli </a:t>
            </a:r>
            <a:r>
              <a:rPr lang="it-IT" sz="1200" dirty="0">
                <a:solidFill>
                  <a:srgbClr val="0A0A06"/>
                </a:solidFill>
                <a:latin typeface="Georgia" pitchFamily="18" charset="0"/>
              </a:rPr>
              <a:t>(Rivista Distrettuale)</a:t>
            </a:r>
          </a:p>
          <a:p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Alfonso Toschi  </a:t>
            </a:r>
            <a:r>
              <a:rPr lang="it-IT" sz="1200" dirty="0">
                <a:solidFill>
                  <a:srgbClr val="0A0A06"/>
                </a:solidFill>
                <a:latin typeface="Georgia" pitchFamily="18" charset="0"/>
              </a:rPr>
              <a:t>(Rivista Nazionale)</a:t>
            </a:r>
          </a:p>
          <a:p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Gian Piero </a:t>
            </a:r>
            <a:r>
              <a:rPr lang="it-IT" sz="2000" dirty="0" err="1">
                <a:solidFill>
                  <a:srgbClr val="0A0A06"/>
                </a:solidFill>
                <a:latin typeface="Georgia" pitchFamily="18" charset="0"/>
              </a:rPr>
              <a:t>Zinzani</a:t>
            </a:r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 </a:t>
            </a:r>
            <a:r>
              <a:rPr lang="it-IT" sz="1200" dirty="0">
                <a:solidFill>
                  <a:srgbClr val="0A0A06"/>
                </a:solidFill>
                <a:latin typeface="Georgia" pitchFamily="18" charset="0"/>
              </a:rPr>
              <a:t>(Newsletter)</a:t>
            </a:r>
          </a:p>
          <a:p>
            <a:r>
              <a:rPr lang="it-IT" sz="2000" dirty="0">
                <a:solidFill>
                  <a:srgbClr val="0A0A06"/>
                </a:solidFill>
                <a:latin typeface="Georgia" pitchFamily="18" charset="0"/>
              </a:rPr>
              <a:t>Gianmarco Lepri </a:t>
            </a:r>
            <a:r>
              <a:rPr lang="it-IT" sz="1200" dirty="0">
                <a:solidFill>
                  <a:srgbClr val="0A0A06"/>
                </a:solidFill>
                <a:latin typeface="Georgia" pitchFamily="18" charset="0"/>
              </a:rPr>
              <a:t>(Informatizzazione)</a:t>
            </a:r>
          </a:p>
        </p:txBody>
      </p:sp>
    </p:spTree>
    <p:extLst>
      <p:ext uri="{BB962C8B-B14F-4D97-AF65-F5344CB8AC3E}">
        <p14:creationId xmlns:p14="http://schemas.microsoft.com/office/powerpoint/2010/main" val="28221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8478"/>
          </a:xfrm>
          <a:solidFill>
            <a:srgbClr val="01B4E7"/>
          </a:solidFill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sz="2200" b="1" dirty="0" smtClean="0">
                <a:solidFill>
                  <a:schemeClr val="bg1"/>
                </a:solidFill>
              </a:rPr>
              <a:t>APPLICHIAMO LE STRATEGIE: </a:t>
            </a:r>
            <a:r>
              <a:rPr lang="en-US" sz="2200" dirty="0" smtClean="0">
                <a:solidFill>
                  <a:schemeClr val="bg1"/>
                </a:solidFill>
              </a:rPr>
              <a:t>LA NOSTRA  ANIMA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273" y="2051363"/>
            <a:ext cx="8299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cos’è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Rotary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5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413" y="1145894"/>
            <a:ext cx="833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330" y="1830525"/>
            <a:ext cx="7785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DIVENTARE  LEADER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SCAMBIARE IDEE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AGIRE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9939"/>
            <a:ext cx="9144000" cy="685800"/>
          </a:xfrm>
          <a:solidFill>
            <a:srgbClr val="01B4E7"/>
          </a:solidFill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	APPLICHIAMO LE STRATEGIE: </a:t>
            </a:r>
            <a:r>
              <a:rPr lang="en-US" sz="2200" dirty="0" smtClean="0">
                <a:solidFill>
                  <a:schemeClr val="bg1"/>
                </a:solidFill>
              </a:rPr>
              <a:t>ECCO IL NOSTRO MESSAGGIO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3506" y="1476456"/>
            <a:ext cx="5109854" cy="388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8" tIns="45625" rIns="91248" bIns="45625" numCol="1" anchor="t" anchorCtr="0" compatLnSpc="1">
            <a:prstTxWarp prst="textNoShape">
              <a:avLst/>
            </a:prstTxWarp>
          </a:bodyPr>
          <a:lstStyle/>
          <a:p>
            <a:pPr marL="571500" indent="-571500" defTabSz="45713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INTELLIGENZ</a:t>
            </a:r>
            <a:r>
              <a:rPr lang="en-US" sz="4000" b="1" kern="0" dirty="0" smtClean="0">
                <a:solidFill>
                  <a:srgbClr val="01B4E7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A</a:t>
            </a:r>
          </a:p>
          <a:p>
            <a:pPr marL="571500" indent="-571500" defTabSz="45713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GENEROSIT</a:t>
            </a:r>
            <a:r>
              <a:rPr lang="fr-FR" sz="4000" b="1" dirty="0" smtClean="0">
                <a:solidFill>
                  <a:srgbClr val="01B4E7"/>
                </a:solidFill>
                <a:latin typeface="Arial Narrow"/>
                <a:cs typeface="Arial Narrow"/>
              </a:rPr>
              <a:t>À</a:t>
            </a:r>
          </a:p>
          <a:p>
            <a:pPr marL="571500" indent="-571500" defTabSz="45713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DETERMINAZIONE</a:t>
            </a:r>
          </a:p>
          <a:p>
            <a:pPr marL="571500" indent="-571500" defTabSz="45713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b="1" kern="0" dirty="0" smtClean="0">
                <a:solidFill>
                  <a:schemeClr val="accent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rPr>
              <a:t>ENTUSIASMO</a:t>
            </a:r>
            <a:endParaRPr lang="en-US" sz="2600" b="1" kern="0" dirty="0" smtClean="0">
              <a:solidFill>
                <a:schemeClr val="accent1"/>
              </a:solidFill>
              <a:latin typeface="Arial Narrow" pitchFamily="34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APPLICHIAMO LE STRATEGIE</a:t>
            </a:r>
            <a:r>
              <a:rPr lang="en-US" dirty="0" smtClean="0"/>
              <a:t>: ECCO LA NOSTRA VOCE</a:t>
            </a:r>
            <a:endParaRPr lang="en-US" dirty="0"/>
          </a:p>
        </p:txBody>
      </p:sp>
      <p:pic>
        <p:nvPicPr>
          <p:cNvPr id="9" name="Picture 8" descr="20100203_GT_107crop.jpg"/>
          <p:cNvPicPr>
            <a:picLocks noChangeAspect="1"/>
          </p:cNvPicPr>
          <p:nvPr/>
        </p:nvPicPr>
        <p:blipFill rotWithShape="1">
          <a:blip r:embed="rId3" cstate="print"/>
          <a:srcRect l="22192" t="5334" r="11127" b="15617"/>
          <a:stretch/>
        </p:blipFill>
        <p:spPr>
          <a:xfrm>
            <a:off x="5545303" y="990600"/>
            <a:ext cx="2083439" cy="2514600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3" t="55" r="8760" b="-55"/>
          <a:stretch/>
        </p:blipFill>
        <p:spPr>
          <a:xfrm>
            <a:off x="4667557" y="3572710"/>
            <a:ext cx="1765592" cy="2704309"/>
          </a:xfrm>
          <a:prstGeom prst="rect">
            <a:avLst/>
          </a:prstGeom>
          <a:effectLst/>
        </p:spPr>
      </p:pic>
      <p:pic>
        <p:nvPicPr>
          <p:cNvPr id="14" name="Picture 13" descr="134367142crop.jpg"/>
          <p:cNvPicPr>
            <a:picLocks noChangeAspect="1"/>
          </p:cNvPicPr>
          <p:nvPr/>
        </p:nvPicPr>
        <p:blipFill rotWithShape="1">
          <a:blip r:embed="rId5" cstate="print"/>
          <a:srcRect l="50575" r="4165"/>
          <a:stretch/>
        </p:blipFill>
        <p:spPr>
          <a:xfrm>
            <a:off x="6789061" y="3572710"/>
            <a:ext cx="1811443" cy="2765724"/>
          </a:xfrm>
          <a:prstGeom prst="rect">
            <a:avLst/>
          </a:prstGeom>
          <a:effectLst/>
        </p:spPr>
      </p:pic>
      <p:sp>
        <p:nvSpPr>
          <p:cNvPr id="2" name="CasellaDiTesto 1"/>
          <p:cNvSpPr txBox="1"/>
          <p:nvPr/>
        </p:nvSpPr>
        <p:spPr>
          <a:xfrm>
            <a:off x="755576" y="455722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Georgia" pitchFamily="18" charset="0"/>
              </a:rPr>
              <a:t>n</a:t>
            </a:r>
            <a:r>
              <a:rPr lang="it-IT" sz="2400" b="1" dirty="0" smtClean="0">
                <a:latin typeface="Georgia" pitchFamily="18" charset="0"/>
              </a:rPr>
              <a:t>el Distretto,</a:t>
            </a:r>
          </a:p>
          <a:p>
            <a:r>
              <a:rPr lang="it-IT" sz="2400" b="1" dirty="0">
                <a:latin typeface="Georgia" pitchFamily="18" charset="0"/>
              </a:rPr>
              <a:t>n</a:t>
            </a:r>
            <a:r>
              <a:rPr lang="it-IT" sz="2400" b="1" dirty="0" smtClean="0">
                <a:latin typeface="Georgia" pitchFamily="18" charset="0"/>
              </a:rPr>
              <a:t>ei Club,</a:t>
            </a:r>
          </a:p>
          <a:p>
            <a:r>
              <a:rPr lang="it-IT" sz="2400" b="1" dirty="0">
                <a:latin typeface="Georgia" pitchFamily="18" charset="0"/>
              </a:rPr>
              <a:t>p</a:t>
            </a:r>
            <a:r>
              <a:rPr lang="it-IT" sz="2400" b="1" dirty="0" smtClean="0">
                <a:latin typeface="Georgia" pitchFamily="18" charset="0"/>
              </a:rPr>
              <a:t>ortandola all’esterno</a:t>
            </a:r>
            <a:endParaRPr lang="it-IT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34887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Georgia" pitchFamily="18" charset="0"/>
              </a:rPr>
              <a:t>Ma come applicare questi principi?</a:t>
            </a:r>
          </a:p>
          <a:p>
            <a:r>
              <a:rPr lang="it-IT" sz="3600" dirty="0" smtClean="0">
                <a:latin typeface="Georgia" pitchFamily="18" charset="0"/>
              </a:rPr>
              <a:t>Ecco la risposta:</a:t>
            </a:r>
            <a:endParaRPr lang="it-IT" sz="3600" dirty="0">
              <a:latin typeface="Georgia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 b="3319"/>
          <a:stretch/>
        </p:blipFill>
        <p:spPr>
          <a:xfrm>
            <a:off x="3435618" y="2536626"/>
            <a:ext cx="4895772" cy="33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IDENTIT</a:t>
            </a:r>
            <a:r>
              <a:rPr lang="fr-FR" b="1" dirty="0"/>
              <a:t>À</a:t>
            </a:r>
            <a:r>
              <a:rPr lang="en-US" b="1" dirty="0"/>
              <a:t> </a:t>
            </a:r>
            <a:r>
              <a:rPr lang="en-US" b="1" dirty="0" smtClean="0"/>
              <a:t>VISIVA</a:t>
            </a:r>
            <a:r>
              <a:rPr lang="en-US" dirty="0" smtClean="0"/>
              <a:t>: </a:t>
            </a:r>
            <a:r>
              <a:rPr lang="it-IT" dirty="0"/>
              <a:t>LA NOSTRA FIRMA E MARCHIO DI ECCELLENZA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0" y="2173405"/>
            <a:ext cx="7510358" cy="28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IDENTIT</a:t>
            </a:r>
            <a:r>
              <a:rPr lang="fr-FR" b="1" dirty="0"/>
              <a:t>À</a:t>
            </a:r>
            <a:r>
              <a:rPr lang="en-US" b="1" dirty="0" smtClean="0"/>
              <a:t> VISIVA</a:t>
            </a:r>
            <a:r>
              <a:rPr lang="en-US" dirty="0" smtClean="0"/>
              <a:t>: I NOSTRI COLORI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31" y="1100777"/>
            <a:ext cx="6555004" cy="50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520341"/>
            <a:ext cx="7858539" cy="4651859"/>
            <a:chOff x="609600" y="1245704"/>
            <a:chExt cx="7858539" cy="4651859"/>
          </a:xfrm>
        </p:grpSpPr>
        <p:sp>
          <p:nvSpPr>
            <p:cNvPr id="2" name="Rectangle 1"/>
            <p:cNvSpPr/>
            <p:nvPr/>
          </p:nvSpPr>
          <p:spPr>
            <a:xfrm>
              <a:off x="609600" y="1245704"/>
              <a:ext cx="7858539" cy="465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0981"/>
              <a:ext cx="681037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541" y="4769876"/>
              <a:ext cx="4924425" cy="1119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693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6096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PROGETTI DI SERVIZIO – AREE DI INTERESSE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0928"/>
            <a:ext cx="8591550" cy="25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7087" y="170080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Georgia" pitchFamily="18" charset="0"/>
              </a:rPr>
              <a:t>Utilizzare sempre i loghi distintivi:</a:t>
            </a:r>
            <a:endParaRPr lang="it-IT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PROGETTI DI SERVIZIO – </a:t>
            </a:r>
            <a:r>
              <a:rPr lang="en-US" dirty="0" smtClean="0"/>
              <a:t>LOCALE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" y="2060848"/>
            <a:ext cx="914769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REGOLE PER IL PIANO STRATEGICO DELLA COMUNICAZIONE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260"/>
            <a:ext cx="7704856" cy="511256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endParaRPr lang="en-US" sz="1800" dirty="0" smtClean="0"/>
          </a:p>
          <a:p>
            <a:pPr marL="0" indent="0">
              <a:buClr>
                <a:schemeClr val="accent1"/>
              </a:buClr>
              <a:buNone/>
            </a:pPr>
            <a:r>
              <a:rPr lang="en-US" b="1" dirty="0" err="1" smtClean="0"/>
              <a:t>Strategie</a:t>
            </a:r>
            <a:r>
              <a:rPr lang="en-US" b="1" dirty="0" smtClean="0"/>
              <a:t> per </a:t>
            </a:r>
            <a:r>
              <a:rPr lang="en-US" b="1" dirty="0" err="1" smtClean="0"/>
              <a:t>l’attuazione</a:t>
            </a:r>
            <a:r>
              <a:rPr lang="en-US" b="1" dirty="0" smtClean="0"/>
              <a:t> del piano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/>
          </a:p>
          <a:p>
            <a:pPr marL="979488" lvl="1" indent="0">
              <a:buClr>
                <a:schemeClr val="accent1"/>
              </a:buClr>
              <a:buNone/>
            </a:pPr>
            <a:r>
              <a:rPr lang="en-US" b="1" dirty="0" err="1" smtClean="0"/>
              <a:t>Informare</a:t>
            </a:r>
            <a:r>
              <a:rPr lang="en-US" dirty="0" smtClean="0"/>
              <a:t> i </a:t>
            </a:r>
            <a:r>
              <a:rPr lang="en-US" dirty="0" err="1" smtClean="0"/>
              <a:t>Soci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rafforzamento</a:t>
            </a:r>
            <a:r>
              <a:rPr lang="en-US" dirty="0" smtClean="0"/>
              <a:t> del Rotary è di </a:t>
            </a:r>
            <a:r>
              <a:rPr lang="en-US" dirty="0" err="1" smtClean="0"/>
              <a:t>vitale</a:t>
            </a:r>
            <a:r>
              <a:rPr lang="en-US" dirty="0" smtClean="0"/>
              <a:t> </a:t>
            </a:r>
            <a:r>
              <a:rPr lang="en-US" dirty="0" err="1" smtClean="0"/>
              <a:t>importanza</a:t>
            </a:r>
            <a:endParaRPr lang="en-US" dirty="0" smtClean="0"/>
          </a:p>
          <a:p>
            <a:pPr marL="979488" lvl="1" indent="0">
              <a:buClr>
                <a:schemeClr val="accent1"/>
              </a:buClr>
              <a:buNone/>
            </a:pPr>
            <a:r>
              <a:rPr lang="en-US" b="1" dirty="0" err="1" smtClean="0"/>
              <a:t>Orientare</a:t>
            </a:r>
            <a:r>
              <a:rPr lang="en-US" dirty="0" smtClean="0"/>
              <a:t> </a:t>
            </a:r>
            <a:r>
              <a:rPr lang="en-US" dirty="0" err="1" smtClean="0"/>
              <a:t>Soci</a:t>
            </a:r>
            <a:r>
              <a:rPr lang="en-US" dirty="0" smtClean="0"/>
              <a:t> a </a:t>
            </a:r>
            <a:r>
              <a:rPr lang="en-US" dirty="0" err="1" smtClean="0"/>
              <a:t>cogliere</a:t>
            </a:r>
            <a:r>
              <a:rPr lang="en-US" dirty="0" smtClean="0"/>
              <a:t> i </a:t>
            </a:r>
            <a:r>
              <a:rPr lang="en-US" dirty="0" err="1" smtClean="0"/>
              <a:t>valori</a:t>
            </a:r>
            <a:r>
              <a:rPr lang="en-US" dirty="0" smtClean="0"/>
              <a:t> e </a:t>
            </a:r>
            <a:r>
              <a:rPr lang="en-US" dirty="0" err="1" smtClean="0"/>
              <a:t>l’essenza</a:t>
            </a:r>
            <a:r>
              <a:rPr lang="en-US" dirty="0" smtClean="0"/>
              <a:t> del Rotary</a:t>
            </a:r>
          </a:p>
          <a:p>
            <a:pPr marL="979488" lvl="1" indent="0">
              <a:buClr>
                <a:schemeClr val="accent1"/>
              </a:buClr>
              <a:buNone/>
            </a:pPr>
            <a:r>
              <a:rPr lang="en-US" b="1" dirty="0" err="1" smtClean="0"/>
              <a:t>Responsabilizzare</a:t>
            </a:r>
            <a:r>
              <a:rPr lang="en-US" dirty="0" smtClean="0"/>
              <a:t> i </a:t>
            </a:r>
            <a:r>
              <a:rPr lang="en-US" dirty="0" err="1" smtClean="0"/>
              <a:t>Soci</a:t>
            </a:r>
            <a:r>
              <a:rPr lang="en-US" dirty="0" smtClean="0"/>
              <a:t> </a:t>
            </a:r>
            <a:r>
              <a:rPr lang="en-US" dirty="0" err="1" smtClean="0"/>
              <a:t>all’utilizzo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strumenti</a:t>
            </a:r>
            <a:r>
              <a:rPr lang="en-US" dirty="0" smtClean="0"/>
              <a:t> e </a:t>
            </a:r>
            <a:r>
              <a:rPr lang="en-US" dirty="0" err="1" smtClean="0"/>
              <a:t>risorse</a:t>
            </a:r>
            <a:r>
              <a:rPr lang="en-US" dirty="0" smtClean="0"/>
              <a:t> (</a:t>
            </a:r>
            <a:r>
              <a:rPr lang="en-US" dirty="0" err="1" smtClean="0"/>
              <a:t>versione</a:t>
            </a:r>
            <a:r>
              <a:rPr lang="en-US" dirty="0" smtClean="0"/>
              <a:t> on line, guide – 7 </a:t>
            </a:r>
            <a:r>
              <a:rPr lang="en-US" dirty="0" err="1" smtClean="0"/>
              <a:t>fascili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comunicazione</a:t>
            </a:r>
            <a:r>
              <a:rPr lang="en-US" dirty="0" smtClean="0"/>
              <a:t> -/brand manual e </a:t>
            </a:r>
            <a:r>
              <a:rPr lang="en-US" dirty="0" err="1" smtClean="0"/>
              <a:t>utilizzo</a:t>
            </a:r>
            <a:r>
              <a:rPr lang="en-US" dirty="0" smtClean="0"/>
              <a:t> del web)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" y="2492896"/>
            <a:ext cx="608918" cy="82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6" y="3443402"/>
            <a:ext cx="719259" cy="82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7" y="4365104"/>
            <a:ext cx="767676" cy="7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b="1" dirty="0" smtClean="0"/>
              <a:t>RINGRAZIAMENTI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8" cy="4525963"/>
          </a:xfrm>
        </p:spPr>
        <p:txBody>
          <a:bodyPr/>
          <a:lstStyle/>
          <a:p>
            <a:r>
              <a:rPr lang="it-IT" sz="2000" dirty="0"/>
              <a:t>E’ mio dovere in qualità di Presidente della commissione comunicazione del Distretto, </a:t>
            </a:r>
            <a:r>
              <a:rPr lang="it-IT" sz="2000" b="1" dirty="0">
                <a:solidFill>
                  <a:srgbClr val="FF311B"/>
                </a:solidFill>
              </a:rPr>
              <a:t>ringraziare tutti i membri delle sottocommissioni che hanno collaborato in modo eccezionale e senza di loro non avremmo ottenuto i risultai che abbiamo raggiunto.</a:t>
            </a:r>
          </a:p>
          <a:p>
            <a:r>
              <a:rPr lang="it-IT" sz="2000" dirty="0"/>
              <a:t>Un anno intenso, con operatività quotidiana, vissuto allo scopo di dare seguito alle raccomandazioni del Presidente Internazionale </a:t>
            </a:r>
            <a:r>
              <a:rPr lang="it-IT" sz="2000" dirty="0" err="1"/>
              <a:t>Ron</a:t>
            </a:r>
            <a:r>
              <a:rPr lang="it-IT" sz="2000" dirty="0"/>
              <a:t> D. Burton, riportate con grande precisione dal nostro Governatore Giuseppe Castagnoli: “Comunicare all’esterno il Rotary </a:t>
            </a:r>
            <a:r>
              <a:rPr lang="it-IT" sz="2000" dirty="0" err="1"/>
              <a:t>affinchè</a:t>
            </a:r>
            <a:r>
              <a:rPr lang="it-IT" sz="2000" dirty="0"/>
              <a:t> la gente comune conosca il valore del nostro sodalizio”.</a:t>
            </a:r>
          </a:p>
          <a:p>
            <a:r>
              <a:rPr lang="it-IT" sz="2000" dirty="0"/>
              <a:t>L’impegno si è presentato più complesso di quanto previsto perché la nascita del nuovo Distretto comportava anche la nascita e la creazione di una nuova organizzazione della comunicazione.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806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RISULTATI CHE LA COMUNICAZIONE ATTENDE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endParaRPr lang="en-US" sz="2400" dirty="0" smtClean="0"/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/>
              <a:t>Maggiore comprensione del </a:t>
            </a:r>
            <a:r>
              <a:rPr lang="it-IT" sz="3200" dirty="0" smtClean="0"/>
              <a:t>Rotary;</a:t>
            </a:r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 smtClean="0"/>
              <a:t>Maggiore adesione;</a:t>
            </a:r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 smtClean="0"/>
              <a:t>Maggiore </a:t>
            </a:r>
            <a:r>
              <a:rPr lang="it-IT" sz="3200" dirty="0"/>
              <a:t>impatto nella </a:t>
            </a:r>
            <a:r>
              <a:rPr lang="it-IT" sz="3200" dirty="0" smtClean="0"/>
              <a:t>comunità;</a:t>
            </a:r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 smtClean="0"/>
              <a:t>Maggiore </a:t>
            </a:r>
            <a:r>
              <a:rPr lang="it-IT" sz="3200" dirty="0"/>
              <a:t>sostegno dei </a:t>
            </a:r>
            <a:r>
              <a:rPr lang="it-IT" sz="3200" dirty="0" smtClean="0"/>
              <a:t>donatori;</a:t>
            </a:r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 smtClean="0"/>
              <a:t>Aumento dell’effettivo;</a:t>
            </a:r>
          </a:p>
          <a:p>
            <a:pPr marL="636588" lvl="1" indent="-457200">
              <a:buClr>
                <a:schemeClr val="accent1"/>
              </a:buClr>
            </a:pPr>
            <a:r>
              <a:rPr lang="it-IT" sz="3200" dirty="0" smtClean="0"/>
              <a:t>Una comunicazione del Distretto e dei Club aperta all’esterno.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21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MEZZI DI COMUNICAZIONE DEL DISTRETTO 2072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95536" y="1323916"/>
            <a:ext cx="8280920" cy="469737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323916"/>
            <a:ext cx="8280920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98884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latin typeface="Georgia" pitchFamily="18" charset="0"/>
              </a:rPr>
              <a:t>I mezzi di comunicazione</a:t>
            </a:r>
          </a:p>
          <a:p>
            <a:r>
              <a:rPr lang="it-IT" sz="4000" dirty="0">
                <a:solidFill>
                  <a:srgbClr val="FFFF00"/>
                </a:solidFill>
                <a:latin typeface="Georgia" pitchFamily="18" charset="0"/>
              </a:rPr>
              <a:t>m</a:t>
            </a:r>
            <a:r>
              <a:rPr lang="it-IT" sz="4000" dirty="0" smtClean="0">
                <a:solidFill>
                  <a:srgbClr val="FFFF00"/>
                </a:solidFill>
                <a:latin typeface="Georgia" pitchFamily="18" charset="0"/>
              </a:rPr>
              <a:t>essi in atto nel Distretto 2072</a:t>
            </a:r>
          </a:p>
          <a:p>
            <a:r>
              <a:rPr lang="it-IT" sz="4000" dirty="0">
                <a:solidFill>
                  <a:srgbClr val="FFFF00"/>
                </a:solidFill>
                <a:latin typeface="Georgia" pitchFamily="18" charset="0"/>
              </a:rPr>
              <a:t>n</a:t>
            </a:r>
            <a:r>
              <a:rPr lang="it-IT" sz="4000" dirty="0" smtClean="0">
                <a:solidFill>
                  <a:srgbClr val="FFFF00"/>
                </a:solidFill>
                <a:latin typeface="Georgia" pitchFamily="18" charset="0"/>
              </a:rPr>
              <a:t>el primo anno di vita</a:t>
            </a:r>
            <a:endParaRPr lang="it-IT" sz="4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IL SITO DEL DISTRETTO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/>
        </p:blipFill>
        <p:spPr>
          <a:xfrm>
            <a:off x="1043608" y="1110956"/>
            <a:ext cx="7124668" cy="49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DATI DI 11 MESI RILEVATI DA GOOGLE ANALYTICS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85265" y="1628800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   2.068</a:t>
            </a:r>
            <a:r>
              <a:rPr lang="it-IT" sz="3600" dirty="0" smtClean="0"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visite di media mensile</a:t>
            </a:r>
          </a:p>
          <a:p>
            <a:pPr lvl="0"/>
            <a:r>
              <a:rPr lang="it-IT" sz="36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   6.184</a:t>
            </a:r>
            <a:r>
              <a:rPr lang="it-IT" sz="3600" dirty="0" smtClean="0">
                <a:solidFill>
                  <a:srgbClr val="FF311B"/>
                </a:solidFill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pagine sfogliate ogni mese</a:t>
            </a:r>
          </a:p>
          <a:p>
            <a:pPr lvl="0"/>
            <a:r>
              <a:rPr lang="it-IT" sz="36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-   </a:t>
            </a:r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22.748</a:t>
            </a:r>
            <a:r>
              <a:rPr lang="it-IT" sz="3600" dirty="0" smtClean="0">
                <a:solidFill>
                  <a:srgbClr val="FF311B"/>
                </a:solidFill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visite in 11 mesi</a:t>
            </a:r>
          </a:p>
          <a:p>
            <a:pPr lvl="0"/>
            <a:r>
              <a:rPr lang="it-IT" sz="36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   68.024</a:t>
            </a:r>
            <a:r>
              <a:rPr lang="it-IT" sz="3600" dirty="0" smtClean="0"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pagine sfogliate in 11 mesi</a:t>
            </a:r>
          </a:p>
          <a:p>
            <a:pPr marL="571500" lvl="0" indent="-571500">
              <a:buFontTx/>
              <a:buChar char="-"/>
            </a:pPr>
            <a:r>
              <a:rPr lang="it-IT" sz="3600" dirty="0" smtClean="0">
                <a:latin typeface="Georgia" pitchFamily="18" charset="0"/>
              </a:rPr>
              <a:t>Oltre </a:t>
            </a:r>
            <a:r>
              <a:rPr lang="it-IT" sz="3600" b="1" dirty="0">
                <a:solidFill>
                  <a:srgbClr val="FF311B"/>
                </a:solidFill>
                <a:latin typeface="Georgia" pitchFamily="18" charset="0"/>
              </a:rPr>
              <a:t>400</a:t>
            </a:r>
            <a:r>
              <a:rPr lang="it-IT" sz="3600" dirty="0">
                <a:latin typeface="Georgia" pitchFamily="18" charset="0"/>
              </a:rPr>
              <a:t> articoli </a:t>
            </a:r>
            <a:r>
              <a:rPr lang="it-IT" sz="3600" dirty="0" smtClean="0">
                <a:latin typeface="Georgia" pitchFamily="18" charset="0"/>
              </a:rPr>
              <a:t>pubblicati</a:t>
            </a:r>
          </a:p>
          <a:p>
            <a:pPr marL="571500" lvl="0" indent="-571500">
              <a:buFontTx/>
              <a:buChar char="-"/>
            </a:pPr>
            <a:r>
              <a:rPr lang="it-IT" sz="2400" b="1" dirty="0" smtClean="0">
                <a:latin typeface="Georgia" pitchFamily="18" charset="0"/>
              </a:rPr>
              <a:t>(1.800 bollettini dei Club visionati per selezionare le notizie)</a:t>
            </a:r>
            <a:endParaRPr lang="it-IT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136904" cy="37719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3525"/>
            <a:ext cx="8136904" cy="2571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39751" y="1777446"/>
            <a:ext cx="748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Georgia" pitchFamily="18" charset="0"/>
              </a:rPr>
              <a:t>Novembre 2013</a:t>
            </a:r>
            <a:endParaRPr lang="it-IT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12151" cy="345638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6197"/>
            <a:ext cx="8496944" cy="3750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95736" y="169619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Georgia" pitchFamily="18" charset="0"/>
              </a:rPr>
              <a:t>Maggio 2014</a:t>
            </a:r>
            <a:endParaRPr lang="it-IT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27584" y="1323915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eorgia" pitchFamily="18" charset="0"/>
              </a:rPr>
              <a:t>Il sito è stato costruito ex novo e abbiamo iniziato a lavorare nel giugno del 2012. La media di oltre 2.000 visite mensili è considerato da Google Analytics altamente positiva e si attesta tra le prime posizione nella classifica  delle Associazioni. L’aggiornamento settimanale, a volte anche quotidiano, con la pubblicazione di notizie distrettuali-internazionali e degli eventi dei Club selezionati dai bollettini settimanali, hanno sicuramente contribuito al successo di un mezzo di comunicazione ormai ritenuto indispensabile per informare </a:t>
            </a:r>
            <a:endParaRPr lang="it-IT" sz="2400" dirty="0" smtClean="0">
              <a:latin typeface="Georgia" pitchFamily="18" charset="0"/>
            </a:endParaRPr>
          </a:p>
          <a:p>
            <a:r>
              <a:rPr lang="it-IT" sz="2400" dirty="0" smtClean="0">
                <a:latin typeface="Georgia" pitchFamily="18" charset="0"/>
              </a:rPr>
              <a:t>e </a:t>
            </a:r>
            <a:r>
              <a:rPr lang="it-IT" sz="2400" dirty="0">
                <a:latin typeface="Georgia" pitchFamily="18" charset="0"/>
              </a:rPr>
              <a:t>aggiornare i Soci.</a:t>
            </a:r>
          </a:p>
          <a:p>
            <a:r>
              <a:rPr lang="it-IT" sz="2400" b="1" dirty="0"/>
              <a:t>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898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LA RIVISTA DISTRETTUALE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9" y="1151171"/>
            <a:ext cx="6728104" cy="49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DATI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1560" y="1772816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it-IT" sz="3600" dirty="0" smtClean="0">
                <a:latin typeface="Georgia" pitchFamily="18" charset="0"/>
              </a:rPr>
              <a:t>Periodicità trimestrale</a:t>
            </a:r>
          </a:p>
          <a:p>
            <a:pPr lvl="0"/>
            <a:endParaRPr lang="it-IT" sz="1200" dirty="0">
              <a:latin typeface="Georgia" pitchFamily="18" charset="0"/>
            </a:endParaRPr>
          </a:p>
          <a:p>
            <a:pPr marL="571500" lvl="0" indent="-571500">
              <a:buFontTx/>
              <a:buChar char="-"/>
            </a:pPr>
            <a:r>
              <a:rPr lang="it-IT" sz="3600" dirty="0" smtClean="0">
                <a:latin typeface="Georgia" pitchFamily="18" charset="0"/>
              </a:rPr>
              <a:t>Uscite</a:t>
            </a:r>
            <a:r>
              <a:rPr lang="it-IT" sz="3600" dirty="0">
                <a:latin typeface="Georgia" pitchFamily="18" charset="0"/>
              </a:rPr>
              <a:t>: luglio 2013, dicembre 2013, aprile 2014 e giugno </a:t>
            </a:r>
            <a:r>
              <a:rPr lang="it-IT" sz="3600" dirty="0" smtClean="0">
                <a:latin typeface="Georgia" pitchFamily="18" charset="0"/>
              </a:rPr>
              <a:t>2014</a:t>
            </a:r>
          </a:p>
          <a:p>
            <a:pPr lvl="0"/>
            <a:endParaRPr lang="it-IT" sz="1200" dirty="0">
              <a:latin typeface="Georgia" pitchFamily="18" charset="0"/>
            </a:endParaRPr>
          </a:p>
          <a:p>
            <a:pPr marL="571500" lvl="0" indent="-571500">
              <a:buFontTx/>
              <a:buChar char="-"/>
            </a:pPr>
            <a:r>
              <a:rPr lang="it-IT" sz="3600" dirty="0" smtClean="0">
                <a:latin typeface="Georgia" pitchFamily="18" charset="0"/>
              </a:rPr>
              <a:t>Diffusione</a:t>
            </a:r>
            <a:r>
              <a:rPr lang="it-IT" sz="3600" dirty="0">
                <a:latin typeface="Georgia" pitchFamily="18" charset="0"/>
              </a:rPr>
              <a:t>: nei luoghi delle </a:t>
            </a:r>
            <a:r>
              <a:rPr lang="it-IT" sz="3600" dirty="0" smtClean="0">
                <a:latin typeface="Georgia" pitchFamily="18" charset="0"/>
              </a:rPr>
              <a:t>conviviali </a:t>
            </a:r>
            <a:r>
              <a:rPr lang="it-IT" sz="3600" dirty="0">
                <a:latin typeface="Georgia" pitchFamily="18" charset="0"/>
              </a:rPr>
              <a:t>dei Club</a:t>
            </a:r>
          </a:p>
        </p:txBody>
      </p:sp>
    </p:spTree>
    <p:extLst>
      <p:ext uri="{BB962C8B-B14F-4D97-AF65-F5344CB8AC3E}">
        <p14:creationId xmlns:p14="http://schemas.microsoft.com/office/powerpoint/2010/main" val="41949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1560" y="1323915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La redazione composta dalla “sottocommissione rivista Distrettuale” e seguita personalmente dal Governatore, è stata gratificata da apprezzamenti per la nuova formula editoriale, sia per l’architettura grafica, sia per il contenuto che per l’alta qualità del prodotto. </a:t>
            </a:r>
            <a:endParaRPr lang="it-IT" sz="2800" dirty="0" smtClean="0">
              <a:latin typeface="Georgia" pitchFamily="18" charset="0"/>
            </a:endParaRPr>
          </a:p>
          <a:p>
            <a:r>
              <a:rPr lang="it-IT" sz="2800" dirty="0" smtClean="0">
                <a:latin typeface="Georgia" pitchFamily="18" charset="0"/>
              </a:rPr>
              <a:t>E</a:t>
            </a:r>
            <a:r>
              <a:rPr lang="it-IT" sz="2800" dirty="0">
                <a:latin typeface="Georgia" pitchFamily="18" charset="0"/>
              </a:rPr>
              <a:t>’ doveroso ricordare che la rivista è stata prodotta a costo zero perché interamente coperta da quanto percepito dagli inserzionisti.</a:t>
            </a:r>
          </a:p>
        </p:txBody>
      </p:sp>
    </p:spTree>
    <p:extLst>
      <p:ext uri="{BB962C8B-B14F-4D97-AF65-F5344CB8AC3E}">
        <p14:creationId xmlns:p14="http://schemas.microsoft.com/office/powerpoint/2010/main" val="34649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79512" y="1628507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Georgia" pitchFamily="18" charset="0"/>
              </a:rPr>
              <a:t>La comunicazione </a:t>
            </a:r>
          </a:p>
          <a:p>
            <a:r>
              <a:rPr lang="it-IT" sz="4000" b="1" dirty="0">
                <a:latin typeface="Georgia" pitchFamily="18" charset="0"/>
              </a:rPr>
              <a:t>nel Distretto 2072</a:t>
            </a:r>
          </a:p>
          <a:p>
            <a:r>
              <a:rPr lang="it-IT" sz="3600" dirty="0">
                <a:latin typeface="Georgia" pitchFamily="18" charset="0"/>
              </a:rPr>
              <a:t>Sum-up 1 </a:t>
            </a:r>
            <a:r>
              <a:rPr lang="it-IT" sz="3600" dirty="0" err="1">
                <a:latin typeface="Georgia" pitchFamily="18" charset="0"/>
              </a:rPr>
              <a:t>year</a:t>
            </a:r>
            <a:endParaRPr lang="it-IT" sz="3600" dirty="0">
              <a:latin typeface="Georgia" pitchFamily="18" charset="0"/>
            </a:endParaRPr>
          </a:p>
          <a:p>
            <a:endParaRPr lang="it-IT" sz="2800" dirty="0">
              <a:latin typeface="Georgia" pitchFamily="18" charset="0"/>
            </a:endParaRPr>
          </a:p>
          <a:p>
            <a:r>
              <a:rPr lang="it-IT" b="1" dirty="0">
                <a:latin typeface="Georgia" pitchFamily="18" charset="0"/>
              </a:rPr>
              <a:t>	</a:t>
            </a:r>
            <a:r>
              <a:rPr lang="it-IT" sz="2400" b="1" dirty="0">
                <a:latin typeface="Georgia" pitchFamily="18" charset="0"/>
              </a:rPr>
              <a:t>Raccontare il Rotary attraverso il Distretto,</a:t>
            </a:r>
            <a:endParaRPr lang="it-IT" sz="2400" dirty="0">
              <a:latin typeface="Georgia" pitchFamily="18" charset="0"/>
            </a:endParaRPr>
          </a:p>
          <a:p>
            <a:r>
              <a:rPr lang="it-IT" sz="2400" b="1" dirty="0">
                <a:latin typeface="Georgia" pitchFamily="18" charset="0"/>
              </a:rPr>
              <a:t>	i Club , i mezzi di comunicazione, </a:t>
            </a:r>
            <a:endParaRPr lang="it-IT" sz="2400" dirty="0">
              <a:latin typeface="Georgia" pitchFamily="18" charset="0"/>
            </a:endParaRPr>
          </a:p>
          <a:p>
            <a:r>
              <a:rPr lang="it-IT" sz="2400" b="1" dirty="0">
                <a:latin typeface="Georgia" pitchFamily="18" charset="0"/>
              </a:rPr>
              <a:t>	i social network</a:t>
            </a:r>
            <a:endParaRPr lang="it-IT" sz="2400" dirty="0">
              <a:latin typeface="Georgia" pitchFamily="18" charset="0"/>
            </a:endParaRPr>
          </a:p>
          <a:p>
            <a:r>
              <a:rPr lang="it-IT" sz="2400" b="1" dirty="0">
                <a:latin typeface="Georgia" pitchFamily="18" charset="0"/>
              </a:rPr>
              <a:t>	e l’identità visiva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23528" y="3933056"/>
            <a:ext cx="720080" cy="129614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 LA NEWSLETTER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b="15455"/>
          <a:stretch/>
        </p:blipFill>
        <p:spPr>
          <a:xfrm rot="20899262">
            <a:off x="932951" y="1201057"/>
            <a:ext cx="3528738" cy="46888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172">
            <a:off x="4661799" y="864106"/>
            <a:ext cx="3243385" cy="50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DATI (media </a:t>
            </a:r>
            <a:r>
              <a:rPr lang="en-US" b="1" dirty="0" err="1" smtClean="0"/>
              <a:t>mensile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27437" y="196466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it-IT" sz="2800" b="1" dirty="0" smtClean="0">
                <a:solidFill>
                  <a:srgbClr val="FF311B"/>
                </a:solidFill>
                <a:latin typeface="Georgia" pitchFamily="18" charset="0"/>
              </a:rPr>
              <a:t>2.845</a:t>
            </a:r>
            <a:r>
              <a:rPr lang="it-IT" sz="2800" dirty="0" smtClean="0">
                <a:latin typeface="Georgia" pitchFamily="18" charset="0"/>
              </a:rPr>
              <a:t> </a:t>
            </a:r>
            <a:r>
              <a:rPr lang="it-IT" sz="2800" dirty="0">
                <a:latin typeface="Georgia" pitchFamily="18" charset="0"/>
              </a:rPr>
              <a:t>mail </a:t>
            </a:r>
            <a:r>
              <a:rPr lang="it-IT" sz="2800" dirty="0" smtClean="0">
                <a:latin typeface="Georgia" pitchFamily="18" charset="0"/>
              </a:rPr>
              <a:t>inviate</a:t>
            </a:r>
          </a:p>
          <a:p>
            <a:pPr lvl="0"/>
            <a:r>
              <a:rPr lang="it-IT" sz="2000" dirty="0">
                <a:latin typeface="Georgia" pitchFamily="18" charset="0"/>
              </a:rPr>
              <a:t> </a:t>
            </a:r>
            <a:r>
              <a:rPr lang="it-IT" sz="2000" dirty="0" smtClean="0">
                <a:latin typeface="Georgia" pitchFamily="18" charset="0"/>
              </a:rPr>
              <a:t>                         </a:t>
            </a:r>
            <a:r>
              <a:rPr lang="it-IT" sz="1600" b="1" dirty="0" smtClean="0">
                <a:latin typeface="Georgia" pitchFamily="18" charset="0"/>
              </a:rPr>
              <a:t>(2.478 Soci + 367 </a:t>
            </a:r>
            <a:r>
              <a:rPr lang="it-IT" sz="1600" b="1" dirty="0" err="1" smtClean="0">
                <a:latin typeface="Georgia" pitchFamily="18" charset="0"/>
              </a:rPr>
              <a:t>Rotaract</a:t>
            </a:r>
            <a:r>
              <a:rPr lang="it-IT" sz="1600" b="1" dirty="0" smtClean="0">
                <a:latin typeface="Georgia" pitchFamily="18" charset="0"/>
              </a:rPr>
              <a:t>)</a:t>
            </a:r>
          </a:p>
          <a:p>
            <a:pPr lvl="0"/>
            <a:endParaRPr lang="it-IT" sz="1200" dirty="0"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b="1" dirty="0" smtClean="0">
                <a:solidFill>
                  <a:srgbClr val="FF311B"/>
                </a:solidFill>
                <a:latin typeface="Georgia" pitchFamily="18" charset="0"/>
              </a:rPr>
              <a:t>2.800</a:t>
            </a:r>
            <a:r>
              <a:rPr lang="it-IT" sz="2800" dirty="0" smtClean="0">
                <a:latin typeface="Georgia" pitchFamily="18" charset="0"/>
              </a:rPr>
              <a:t> mail recapitate</a:t>
            </a:r>
          </a:p>
          <a:p>
            <a:pPr lvl="0"/>
            <a:endParaRPr lang="it-IT" sz="1200" dirty="0"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b="1" dirty="0" smtClean="0">
                <a:solidFill>
                  <a:srgbClr val="FF311B"/>
                </a:solidFill>
                <a:latin typeface="Georgia" pitchFamily="18" charset="0"/>
              </a:rPr>
              <a:t>45 </a:t>
            </a:r>
            <a:r>
              <a:rPr lang="it-IT" sz="2800" dirty="0">
                <a:latin typeface="Georgia" pitchFamily="18" charset="0"/>
              </a:rPr>
              <a:t>mail </a:t>
            </a:r>
            <a:r>
              <a:rPr lang="it-IT" sz="2800" dirty="0" smtClean="0">
                <a:latin typeface="Georgia" pitchFamily="18" charset="0"/>
              </a:rPr>
              <a:t>ritornate</a:t>
            </a:r>
          </a:p>
          <a:p>
            <a:pPr lvl="0"/>
            <a:endParaRPr lang="it-IT" sz="1200" dirty="0"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b="1" dirty="0" smtClean="0">
                <a:solidFill>
                  <a:srgbClr val="FF311B"/>
                </a:solidFill>
                <a:latin typeface="Georgia" pitchFamily="18" charset="0"/>
              </a:rPr>
              <a:t>1.812</a:t>
            </a:r>
            <a:r>
              <a:rPr lang="it-IT" sz="2800" dirty="0" smtClean="0">
                <a:latin typeface="Georgia" pitchFamily="18" charset="0"/>
              </a:rPr>
              <a:t> mail aperte</a:t>
            </a:r>
          </a:p>
          <a:p>
            <a:pPr lvl="0"/>
            <a:endParaRPr lang="it-IT" sz="1200" dirty="0" smtClean="0"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b="1" dirty="0" smtClean="0">
                <a:solidFill>
                  <a:srgbClr val="FF0000"/>
                </a:solidFill>
                <a:latin typeface="Georgia" pitchFamily="18" charset="0"/>
              </a:rPr>
              <a:t>991</a:t>
            </a:r>
            <a:r>
              <a:rPr lang="it-IT" sz="2800" dirty="0" smtClean="0">
                <a:latin typeface="Georgia" pitchFamily="18" charset="0"/>
              </a:rPr>
              <a:t> lettori</a:t>
            </a:r>
          </a:p>
          <a:p>
            <a:pPr lvl="0"/>
            <a:endParaRPr lang="it-IT" sz="2800" dirty="0">
              <a:latin typeface="Georgia" pitchFamily="18" charset="0"/>
            </a:endParaRPr>
          </a:p>
        </p:txBody>
      </p:sp>
      <p:pic>
        <p:nvPicPr>
          <p:cNvPr id="13" name="Immagine 12"/>
          <p:cNvPicPr/>
          <p:nvPr/>
        </p:nvPicPr>
        <p:blipFill rotWithShape="1">
          <a:blip r:embed="rId3"/>
          <a:srcRect r="50323"/>
          <a:stretch/>
        </p:blipFill>
        <p:spPr bwMode="auto">
          <a:xfrm>
            <a:off x="4932040" y="1196751"/>
            <a:ext cx="4211960" cy="4816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4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La newsletter si inserisce nel nostro Distretto come novità assoluta e raggiuge ogni mese tutti i soci che possiedono una casella e-mail. La risposta degli Associati è altamente positiva e fa eco agli apprezzamenti che hanno rivolto alla sottocommissione preposta. I suggerimenti che abbiamo ricevuto dai Soci sono stati propedeutici per migliorare il prodotto numero dopo numero</a:t>
            </a:r>
            <a:r>
              <a:rPr lang="it-IT" sz="2800" dirty="0" smtClean="0">
                <a:latin typeface="Georgia" pitchFamily="18" charset="0"/>
              </a:rPr>
              <a:t>.</a:t>
            </a:r>
          </a:p>
          <a:p>
            <a:r>
              <a:rPr lang="it-IT" sz="2800" dirty="0" smtClean="0">
                <a:latin typeface="Georgia" pitchFamily="18" charset="0"/>
              </a:rPr>
              <a:t>La newsletter viene inviata anche a 367 soci </a:t>
            </a:r>
            <a:r>
              <a:rPr lang="it-IT" sz="2800" dirty="0" err="1" smtClean="0">
                <a:latin typeface="Georgia" pitchFamily="18" charset="0"/>
              </a:rPr>
              <a:t>Rotaractiani</a:t>
            </a:r>
            <a:r>
              <a:rPr lang="it-IT" sz="2800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6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58489" y="1196752"/>
            <a:ext cx="69342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CA" b="1" dirty="0" smtClean="0">
                <a:solidFill>
                  <a:schemeClr val="bg2"/>
                </a:solidFill>
                <a:latin typeface="Calibri" pitchFamily="34" charset="0"/>
              </a:rPr>
              <a:t>Rotary Italia</a:t>
            </a:r>
            <a:endParaRPr lang="en-CA" sz="1800" dirty="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Georgia" pitchFamily="18" charset="0"/>
              </a:rPr>
              <a:t>Facebook</a:t>
            </a:r>
            <a:r>
              <a:rPr lang="en-US" sz="2000" dirty="0">
                <a:latin typeface="Georgia" pitchFamily="18" charset="0"/>
              </a:rPr>
              <a:t>: 1 </a:t>
            </a:r>
            <a:r>
              <a:rPr lang="en-US" sz="2000" dirty="0" err="1">
                <a:latin typeface="Georgia" pitchFamily="18" charset="0"/>
              </a:rPr>
              <a:t>mld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utenti</a:t>
            </a:r>
            <a:r>
              <a:rPr lang="en-US" sz="2000" dirty="0">
                <a:latin typeface="Georgia" pitchFamily="18" charset="0"/>
              </a:rPr>
              <a:t> (1 </a:t>
            </a:r>
            <a:r>
              <a:rPr lang="en-US" sz="2000" dirty="0" err="1">
                <a:latin typeface="Georgia" pitchFamily="18" charset="0"/>
              </a:rPr>
              <a:t>su</a:t>
            </a:r>
            <a:r>
              <a:rPr lang="en-US" sz="2000" dirty="0">
                <a:latin typeface="Georgia" pitchFamily="18" charset="0"/>
              </a:rPr>
              <a:t> 7 </a:t>
            </a:r>
            <a:r>
              <a:rPr lang="en-US" sz="2000" dirty="0" err="1">
                <a:latin typeface="Georgia" pitchFamily="18" charset="0"/>
              </a:rPr>
              <a:t>nel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mondo</a:t>
            </a:r>
            <a:r>
              <a:rPr lang="en-US" sz="2000" dirty="0">
                <a:latin typeface="Georgia" pitchFamily="18" charset="0"/>
              </a:rPr>
              <a:t>), </a:t>
            </a:r>
            <a:r>
              <a:rPr lang="en-US" sz="2000" dirty="0" err="1">
                <a:latin typeface="Georgia" pitchFamily="18" charset="0"/>
              </a:rPr>
              <a:t>nasce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nel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2004. (Distretto 2072)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US" sz="800" dirty="0" smtClean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n-US" sz="2000" b="1" dirty="0" err="1" smtClean="0">
                <a:latin typeface="Georgia" pitchFamily="18" charset="0"/>
              </a:rPr>
              <a:t>Linkedin</a:t>
            </a:r>
            <a:r>
              <a:rPr lang="en-US" sz="2000" dirty="0">
                <a:latin typeface="Georgia" pitchFamily="18" charset="0"/>
              </a:rPr>
              <a:t>: dal 2002, 225 mil </a:t>
            </a:r>
            <a:r>
              <a:rPr lang="en-US" sz="2000" dirty="0" err="1">
                <a:latin typeface="Georgia" pitchFamily="18" charset="0"/>
              </a:rPr>
              <a:t>persone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usato</a:t>
            </a:r>
            <a:r>
              <a:rPr lang="en-US" sz="2000" dirty="0">
                <a:latin typeface="Georgia" pitchFamily="18" charset="0"/>
              </a:rPr>
              <a:t> come social media </a:t>
            </a:r>
            <a:r>
              <a:rPr lang="en-US" sz="2000" dirty="0" err="1" smtClean="0">
                <a:latin typeface="Georgia" pitchFamily="18" charset="0"/>
              </a:rPr>
              <a:t>professionale</a:t>
            </a:r>
            <a:r>
              <a:rPr lang="en-US" sz="2000" dirty="0" smtClean="0">
                <a:latin typeface="Georgia" pitchFamily="18" charset="0"/>
              </a:rPr>
              <a:t> (Rotary Italia)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US" sz="800" dirty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Georgia" pitchFamily="18" charset="0"/>
              </a:rPr>
              <a:t>Google+:  </a:t>
            </a:r>
            <a:r>
              <a:rPr lang="en-US" sz="2000" dirty="0">
                <a:latin typeface="Georgia" pitchFamily="18" charset="0"/>
              </a:rPr>
              <a:t>dal 2011, </a:t>
            </a:r>
            <a:r>
              <a:rPr lang="en-US" sz="2000" dirty="0" err="1">
                <a:latin typeface="Georgia" pitchFamily="18" charset="0"/>
              </a:rPr>
              <a:t>nel</a:t>
            </a:r>
            <a:r>
              <a:rPr lang="en-US" sz="2000" dirty="0">
                <a:latin typeface="Georgia" pitchFamily="18" charset="0"/>
              </a:rPr>
              <a:t> 2013: 359 </a:t>
            </a:r>
            <a:r>
              <a:rPr lang="en-US" sz="2000" dirty="0" err="1">
                <a:latin typeface="Georgia" pitchFamily="18" charset="0"/>
              </a:rPr>
              <a:t>milioni</a:t>
            </a:r>
            <a:r>
              <a:rPr lang="en-US" sz="2000" dirty="0">
                <a:latin typeface="Georgia" pitchFamily="18" charset="0"/>
              </a:rPr>
              <a:t> di </a:t>
            </a:r>
            <a:r>
              <a:rPr lang="en-US" sz="2000" dirty="0" err="1">
                <a:latin typeface="Georgia" pitchFamily="18" charset="0"/>
              </a:rPr>
              <a:t>utenti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attivi</a:t>
            </a:r>
            <a:r>
              <a:rPr lang="en-US" sz="2000" dirty="0">
                <a:latin typeface="Georgia" pitchFamily="18" charset="0"/>
              </a:rPr>
              <a:t>, 500 mil </a:t>
            </a:r>
            <a:r>
              <a:rPr lang="en-US" sz="2000" dirty="0" err="1" smtClean="0">
                <a:latin typeface="Georgia" pitchFamily="18" charset="0"/>
              </a:rPr>
              <a:t>iscritti</a:t>
            </a:r>
            <a:r>
              <a:rPr lang="en-US" sz="2000" dirty="0" smtClean="0">
                <a:latin typeface="Georgia" pitchFamily="18" charset="0"/>
              </a:rPr>
              <a:t> (Rotary Italia)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US" sz="800" dirty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Georgia" pitchFamily="18" charset="0"/>
              </a:rPr>
              <a:t>YouTube</a:t>
            </a:r>
            <a:r>
              <a:rPr lang="en-US" sz="2000" dirty="0">
                <a:latin typeface="Georgia" pitchFamily="18" charset="0"/>
              </a:rPr>
              <a:t>: video sharing, dal 2005 </a:t>
            </a:r>
            <a:r>
              <a:rPr lang="en-US" sz="2000" dirty="0" smtClean="0">
                <a:latin typeface="Georgia" pitchFamily="18" charset="0"/>
              </a:rPr>
              <a:t>(Distretto 2072)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US" sz="800" dirty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Georgia" pitchFamily="18" charset="0"/>
              </a:rPr>
              <a:t>Twitter</a:t>
            </a:r>
            <a:r>
              <a:rPr lang="en-US" sz="2000" dirty="0">
                <a:latin typeface="Georgia" pitchFamily="18" charset="0"/>
              </a:rPr>
              <a:t>: dal 2006, 500 mil </a:t>
            </a:r>
            <a:r>
              <a:rPr lang="en-US" sz="2000" dirty="0" err="1">
                <a:latin typeface="Georgia" pitchFamily="18" charset="0"/>
              </a:rPr>
              <a:t>utenti</a:t>
            </a:r>
            <a:r>
              <a:rPr lang="en-US" sz="2000" dirty="0">
                <a:latin typeface="Georgia" pitchFamily="18" charset="0"/>
              </a:rPr>
              <a:t>, </a:t>
            </a:r>
            <a:r>
              <a:rPr lang="en-US" sz="2000" dirty="0" err="1">
                <a:latin typeface="Georgia" pitchFamily="18" charset="0"/>
              </a:rPr>
              <a:t>microbloggin</a:t>
            </a:r>
            <a:r>
              <a:rPr lang="en-US" sz="2000" dirty="0">
                <a:latin typeface="Georgia" pitchFamily="18" charset="0"/>
              </a:rPr>
              <a:t> tool, max 140 </a:t>
            </a:r>
            <a:r>
              <a:rPr lang="en-US" sz="2000" dirty="0" err="1">
                <a:latin typeface="Georgia" pitchFamily="18" charset="0"/>
              </a:rPr>
              <a:t>caratteri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(Distretto 2072)</a:t>
            </a:r>
            <a:r>
              <a:rPr lang="en-CA" sz="1800" dirty="0">
                <a:latin typeface="Georgia" pitchFamily="18" charset="0"/>
              </a:rPr>
              <a:t/>
            </a:r>
            <a:br>
              <a:rPr lang="en-CA" sz="1800" dirty="0">
                <a:latin typeface="Georgia" pitchFamily="18" charset="0"/>
              </a:rPr>
            </a:br>
            <a:endParaRPr lang="en-CA" sz="1800" dirty="0">
              <a:latin typeface="Georgia" pitchFamily="18" charset="0"/>
            </a:endParaRPr>
          </a:p>
        </p:txBody>
      </p:sp>
      <p:pic>
        <p:nvPicPr>
          <p:cNvPr id="10244" name="Picture 5" descr="C:\Docs\WORNEX\Projects\2013-Rotary Italia\Presentazioni Wornex\Immagini\20-social-media-icons\57x57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73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Docs\WORNEX\Projects\2013-Rotary Italia\Presentazioni Wornex\Immagini\20-social-media-icons\57x57\google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C:\Docs\WORNEX\Projects\2013-Rotary Italia\Presentazioni Wornex\Immagini\20-social-media-icons\57x57\youtub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73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C:\Docs\WORNEX\Projects\2013-Rotary Italia\Presentazioni Wornex\Immagini\20-social-media-icons\57x57\twit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373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C:\Docs\WORNEX\Projects\2013-Rotary Italia\Presentazioni Wornex\Immagini\20-social-media-icons\57x57\facebo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692696"/>
            <a:ext cx="9144000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Arial Narrow" pitchFamily="34" charset="0"/>
              </a:rPr>
              <a:t>   I SOCIAL MEDIA NEL DISTRETTO 2072 E ROTARY ITALIA</a:t>
            </a:r>
            <a:endParaRPr lang="it-IT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3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FACEBOOK DISTRETTO 2072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0" y="1372836"/>
            <a:ext cx="8460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29" y="1696971"/>
            <a:ext cx="6300192" cy="36827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9462" y="1625303"/>
            <a:ext cx="25091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>
                <a:latin typeface="Georgia" pitchFamily="18" charset="0"/>
              </a:rPr>
              <a:t>I dati di 11 </a:t>
            </a:r>
            <a:r>
              <a:rPr lang="it-IT" sz="2400" dirty="0" smtClean="0">
                <a:latin typeface="Georgia" pitchFamily="18" charset="0"/>
              </a:rPr>
              <a:t>mesi</a:t>
            </a:r>
          </a:p>
          <a:p>
            <a:pPr lvl="0"/>
            <a:r>
              <a:rPr lang="it-IT" sz="2400" dirty="0" smtClean="0">
                <a:latin typeface="Georgia" pitchFamily="18" charset="0"/>
              </a:rPr>
              <a:t> </a:t>
            </a:r>
            <a:endParaRPr lang="it-IT" sz="2400" dirty="0">
              <a:latin typeface="Georgia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latin typeface="Georgia" pitchFamily="18" charset="0"/>
              </a:rPr>
              <a:t>Visite </a:t>
            </a:r>
            <a:r>
              <a:rPr lang="it-IT" sz="2400" b="1" dirty="0" smtClean="0">
                <a:solidFill>
                  <a:srgbClr val="FF0000"/>
                </a:solidFill>
                <a:latin typeface="Georgia" pitchFamily="18" charset="0"/>
              </a:rPr>
              <a:t>1.650</a:t>
            </a:r>
          </a:p>
          <a:p>
            <a:pPr lvl="0"/>
            <a:endParaRPr lang="it-IT" sz="800" dirty="0">
              <a:latin typeface="Georgia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latin typeface="Georgia" pitchFamily="18" charset="0"/>
              </a:rPr>
              <a:t>Foto </a:t>
            </a:r>
            <a:r>
              <a:rPr lang="it-IT" sz="2400" dirty="0">
                <a:latin typeface="Georgia" pitchFamily="18" charset="0"/>
              </a:rPr>
              <a:t>pubblicate </a:t>
            </a:r>
            <a:r>
              <a:rPr lang="it-IT" sz="2400" b="1" dirty="0" smtClean="0">
                <a:solidFill>
                  <a:srgbClr val="FF0000"/>
                </a:solidFill>
                <a:latin typeface="Georgia" pitchFamily="18" charset="0"/>
              </a:rPr>
              <a:t>530</a:t>
            </a:r>
          </a:p>
          <a:p>
            <a:pPr lvl="0"/>
            <a:endParaRPr lang="it-IT" sz="800" dirty="0" smtClean="0">
              <a:latin typeface="Georgia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latin typeface="Georgia" pitchFamily="18" charset="0"/>
              </a:rPr>
              <a:t>Notizie </a:t>
            </a:r>
            <a:r>
              <a:rPr lang="it-IT" sz="2400" b="1" dirty="0" smtClean="0">
                <a:solidFill>
                  <a:srgbClr val="FF0000"/>
                </a:solidFill>
                <a:latin typeface="Georgia" pitchFamily="18" charset="0"/>
              </a:rPr>
              <a:t>210</a:t>
            </a:r>
          </a:p>
          <a:p>
            <a:pPr lvl="0"/>
            <a:endParaRPr lang="it-IT" sz="2400" dirty="0">
              <a:latin typeface="Georgia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483768" y="1696971"/>
            <a:ext cx="36004" cy="3682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83568" y="1628800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Questo mezzo di socializzazione ha permesso la pubblicazione di una grande quantità di foto che si riferiscono ad eventi dei Club, visite del Governatore ai Club e altri avvenimenti importanti a cui partecipa il Distretto. La pubblicazioni di immagini crea un maggiore legame associativo, oltre a rafforzare l’aspetto di comunicazione verso l’esterno.</a:t>
            </a:r>
          </a:p>
        </p:txBody>
      </p:sp>
    </p:spTree>
    <p:extLst>
      <p:ext uri="{BB962C8B-B14F-4D97-AF65-F5344CB8AC3E}">
        <p14:creationId xmlns:p14="http://schemas.microsoft.com/office/powerpoint/2010/main" val="36748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TWITTER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 b="14404"/>
          <a:stretch/>
        </p:blipFill>
        <p:spPr>
          <a:xfrm>
            <a:off x="3635896" y="1323915"/>
            <a:ext cx="4945474" cy="46863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2395" y="1323915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latin typeface="Georgia" pitchFamily="18" charset="0"/>
              </a:rPr>
              <a:t>I </a:t>
            </a:r>
            <a:r>
              <a:rPr lang="it-IT" sz="2800" b="1" dirty="0" smtClean="0">
                <a:latin typeface="Georgia" pitchFamily="18" charset="0"/>
              </a:rPr>
              <a:t>dati: </a:t>
            </a:r>
          </a:p>
          <a:p>
            <a:pPr lvl="0"/>
            <a:endParaRPr lang="it-IT" sz="2800" b="1" dirty="0"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dirty="0" err="1" smtClean="0">
                <a:latin typeface="Georgia" pitchFamily="18" charset="0"/>
              </a:rPr>
              <a:t>Following</a:t>
            </a:r>
            <a:r>
              <a:rPr lang="it-IT" sz="2800" dirty="0" smtClean="0">
                <a:latin typeface="Georgia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itchFamily="18" charset="0"/>
              </a:rPr>
              <a:t>10</a:t>
            </a:r>
          </a:p>
          <a:p>
            <a:pPr lvl="0"/>
            <a:endParaRPr lang="it-IT" sz="8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dirty="0" err="1" smtClean="0">
                <a:latin typeface="Georgia" pitchFamily="18" charset="0"/>
              </a:rPr>
              <a:t>Follower</a:t>
            </a:r>
            <a:r>
              <a:rPr lang="it-IT" sz="2800" dirty="0" smtClean="0">
                <a:latin typeface="Georgia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itchFamily="18" charset="0"/>
              </a:rPr>
              <a:t>24</a:t>
            </a:r>
          </a:p>
          <a:p>
            <a:pPr lvl="0"/>
            <a:endParaRPr lang="it-IT" sz="800" b="1" dirty="0">
              <a:solidFill>
                <a:srgbClr val="FF0000"/>
              </a:solidFill>
              <a:latin typeface="Georgia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it-IT" sz="2800" dirty="0" err="1" smtClean="0">
                <a:latin typeface="Georgia" pitchFamily="18" charset="0"/>
              </a:rPr>
              <a:t>Tweet</a:t>
            </a:r>
            <a:r>
              <a:rPr lang="it-IT" sz="2800" dirty="0" smtClean="0">
                <a:latin typeface="Georgia" pitchFamily="18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Georgia" pitchFamily="18" charset="0"/>
              </a:rPr>
              <a:t>99</a:t>
            </a:r>
          </a:p>
          <a:p>
            <a:pPr lvl="0"/>
            <a:endParaRPr lang="it-IT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239852" y="1323915"/>
            <a:ext cx="36004" cy="4686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27584" y="1323915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Abbiamo ritenuto importante dare vita a questo social network che viene utilizzato da persone che hanno un certo rilievo nella vita pubblica, politica, religiosa e gente comune. Purtroppo la commissione ha dato la precedenza ad impegni più urgenti a scapito di questo mezzo che comunque riteniamo importante per la vita e la comunicazione del Distretto.</a:t>
            </a:r>
          </a:p>
          <a:p>
            <a:r>
              <a:rPr lang="it-IT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7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CARTELLA STAMPA DEL DISTRETTO E ROTARY ITALIA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184166"/>
            <a:ext cx="6084168" cy="4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1560" y="1323915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Questo  mezzo di comunicazione è stato realizzato in collaborazione tra i 13 Distretti e il Rotary Italia. Un piccolo Bignami che va dal tema annuale alle aree di intervento, fino alla Fondazione Rotary, inoltre contiene circa 80 link, utili per i Soci e gente comune che desidera conoscere il Rotary. A conferma di ciò alcuni Club hanno stampato la cartella e diffusa in occasione di incontri importanti.</a:t>
            </a:r>
          </a:p>
        </p:txBody>
      </p:sp>
    </p:spTree>
    <p:extLst>
      <p:ext uri="{BB962C8B-B14F-4D97-AF65-F5344CB8AC3E}">
        <p14:creationId xmlns:p14="http://schemas.microsoft.com/office/powerpoint/2010/main" val="20697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2775" y="2636912"/>
            <a:ext cx="26420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</a:t>
            </a:r>
            <a:r>
              <a:rPr lang="en-US" sz="8000" dirty="0" smtClean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000" dirty="0">
              <a:solidFill>
                <a:srgbClr val="01B4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7680" y="3645024"/>
            <a:ext cx="30780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  <a:endParaRPr lang="en-US" sz="8000" dirty="0">
              <a:solidFill>
                <a:srgbClr val="01B4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4725144"/>
            <a:ext cx="35058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</a:t>
            </a:r>
            <a:r>
              <a:rPr lang="en-US" sz="8000" dirty="0" smtClean="0">
                <a:solidFill>
                  <a:srgbClr val="01B4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000" dirty="0">
              <a:solidFill>
                <a:srgbClr val="01B4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91278"/>
            <a:ext cx="9144000" cy="533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bg1"/>
                </a:solidFill>
              </a:rPr>
              <a:t> 	</a:t>
            </a:r>
            <a:r>
              <a:rPr lang="en-US" sz="2200" b="1" dirty="0" smtClean="0">
                <a:solidFill>
                  <a:schemeClr val="bg1"/>
                </a:solidFill>
              </a:rPr>
              <a:t>I PRINCIPI a cui ci </a:t>
            </a:r>
            <a:r>
              <a:rPr lang="en-US" sz="2200" b="1" dirty="0" err="1" smtClean="0">
                <a:solidFill>
                  <a:schemeClr val="bg1"/>
                </a:solidFill>
              </a:rPr>
              <a:t>siamo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attenuti</a:t>
            </a:r>
            <a:r>
              <a:rPr lang="en-US" sz="2200" b="1" dirty="0" smtClean="0">
                <a:solidFill>
                  <a:schemeClr val="bg1"/>
                </a:solidFill>
              </a:rPr>
              <a:t> per </a:t>
            </a:r>
            <a:r>
              <a:rPr lang="en-US" sz="2200" b="1" dirty="0" err="1" smtClean="0">
                <a:solidFill>
                  <a:schemeClr val="bg1"/>
                </a:solidFill>
              </a:rPr>
              <a:t>organizzare</a:t>
            </a:r>
            <a:r>
              <a:rPr lang="en-US" sz="2200" b="1" dirty="0" smtClean="0">
                <a:solidFill>
                  <a:schemeClr val="bg1"/>
                </a:solidFill>
              </a:rPr>
              <a:t> la </a:t>
            </a:r>
            <a:r>
              <a:rPr lang="en-US" sz="2200" b="1" dirty="0" err="1" smtClean="0">
                <a:solidFill>
                  <a:schemeClr val="bg1"/>
                </a:solidFill>
              </a:rPr>
              <a:t>comunicazione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6876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Georgia" pitchFamily="18" charset="0"/>
              </a:rPr>
              <a:t>Partendo da una ricerca realizzata dal Rotary International e dalle raccomandazioni del Presidente Internazionale </a:t>
            </a:r>
            <a:r>
              <a:rPr lang="it-IT" sz="2400" dirty="0" err="1" smtClean="0">
                <a:latin typeface="Georgia" pitchFamily="18" charset="0"/>
              </a:rPr>
              <a:t>Ron</a:t>
            </a:r>
            <a:r>
              <a:rPr lang="it-IT" sz="2400" dirty="0" smtClean="0">
                <a:latin typeface="Georgia" pitchFamily="18" charset="0"/>
              </a:rPr>
              <a:t> D. Burton di portare la comunicazione all’esterno, ci siamo chiesti:</a:t>
            </a:r>
            <a:endParaRPr lang="it-IT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COLLANA VIVIAMO IL ROTARY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07" y="1207871"/>
            <a:ext cx="3899562" cy="49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827584" y="1700808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E’ stata inserita nel sito una “biblioteca rotariana” nella quale i Soci possono pubblicare i loro momenti e testimonianze Rotariane. Questa iniziativa ritenuta di grande interesse dagli Associati è </a:t>
            </a:r>
            <a:r>
              <a:rPr lang="it-IT" sz="2800" dirty="0" smtClean="0">
                <a:latin typeface="Georgia" pitchFamily="18" charset="0"/>
              </a:rPr>
              <a:t>destinata </a:t>
            </a:r>
            <a:r>
              <a:rPr lang="it-IT" sz="2800" dirty="0">
                <a:latin typeface="Georgia" pitchFamily="18" charset="0"/>
              </a:rPr>
              <a:t>a crescere e ad oggi ospitiamo 3 libri e altri 3 verranno pubblicati entro la fine di giugno.</a:t>
            </a:r>
          </a:p>
        </p:txBody>
      </p:sp>
    </p:spTree>
    <p:extLst>
      <p:ext uri="{BB962C8B-B14F-4D97-AF65-F5344CB8AC3E}">
        <p14:creationId xmlns:p14="http://schemas.microsoft.com/office/powerpoint/2010/main" val="15638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I POCKET DELLA COMUNICAZIONE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3047"/>
            <a:ext cx="8676456" cy="4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755576" y="155679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Si tratta di 7 fascicoli interamente dedicati alla comunicazione. La redazione è stata fatta con la collaborazione dei 13 Distretti e Rotary Italia, tenendo in considerazione la priorità di fare conoscere il Rotary al mondo esterno. I pocket sono stati inseriti nel sito, sezione download e saranno un valido aiuto ai Presidenti di commissione PR e relazioni esterne di Club, nel loro percorso Rotariano.</a:t>
            </a:r>
          </a:p>
          <a:p>
            <a:r>
              <a:rPr lang="it-IT" sz="2800" dirty="0">
                <a:latin typeface="Georg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1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INFORMATIZZAZIONE DEL DISTRETTO 2072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07384" y="1628800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Georgia" pitchFamily="18" charset="0"/>
              </a:rPr>
              <a:t>Questa commissione strettamente connessa alla comunicazione ha dato dei risultati positivi che debbono essere considerati </a:t>
            </a:r>
            <a:r>
              <a:rPr lang="it-IT" sz="2400" b="1" dirty="0">
                <a:solidFill>
                  <a:srgbClr val="FF0000"/>
                </a:solidFill>
                <a:latin typeface="Georgia" pitchFamily="18" charset="0"/>
              </a:rPr>
              <a:t>come punto di partenza </a:t>
            </a:r>
            <a:r>
              <a:rPr lang="it-IT" sz="2400" dirty="0">
                <a:latin typeface="Georgia" pitchFamily="18" charset="0"/>
              </a:rPr>
              <a:t>di una nuova esperienza del Distretto e </a:t>
            </a:r>
            <a:r>
              <a:rPr lang="it-IT" sz="2400" b="1" dirty="0">
                <a:solidFill>
                  <a:srgbClr val="FF0000"/>
                </a:solidFill>
                <a:latin typeface="Georgia" pitchFamily="18" charset="0"/>
              </a:rPr>
              <a:t>vanno sviluppati e sostenuti nei prossimi anni</a:t>
            </a:r>
            <a:r>
              <a:rPr lang="it-IT" sz="2400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it-IT" sz="2400" dirty="0">
                <a:latin typeface="Georgia" pitchFamily="18" charset="0"/>
              </a:rPr>
              <a:t> E’ importante la conoscenza del web, il suo linguaggio e le nozioni basilari, in </a:t>
            </a:r>
            <a:r>
              <a:rPr lang="it-IT" sz="2400" dirty="0" err="1">
                <a:latin typeface="Georgia" pitchFamily="18" charset="0"/>
              </a:rPr>
              <a:t>quantochè</a:t>
            </a:r>
            <a:r>
              <a:rPr lang="it-IT" sz="2400" dirty="0">
                <a:latin typeface="Georgia" pitchFamily="18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Georgia" pitchFamily="18" charset="0"/>
              </a:rPr>
              <a:t>la comunicazione oggi passa attraverso questo mezzo e domani lo sarà sicuramente in forma maggiore se non assoluta.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26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INFORMATIZZAZIONE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08112" y="124004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Georgia" pitchFamily="18" charset="0"/>
              </a:rPr>
              <a:t>Come abbiamo operato:</a:t>
            </a:r>
          </a:p>
          <a:p>
            <a:pPr lvl="0"/>
            <a:r>
              <a:rPr lang="it-IT" sz="2400" dirty="0">
                <a:latin typeface="Georgia" pitchFamily="18" charset="0"/>
              </a:rPr>
              <a:t>Costituzione di una commissione di informatici allo scopo di aiutare i Club a risolvere i problemi del web.</a:t>
            </a:r>
          </a:p>
          <a:p>
            <a:pPr lvl="0"/>
            <a:r>
              <a:rPr lang="it-IT" sz="2400" dirty="0">
                <a:latin typeface="Georgia" pitchFamily="18" charset="0"/>
              </a:rPr>
              <a:t>La realizzazione del sito dei 5 Club che ne erano privi</a:t>
            </a:r>
          </a:p>
          <a:p>
            <a:pPr lvl="0"/>
            <a:r>
              <a:rPr lang="it-IT" sz="2400" dirty="0">
                <a:latin typeface="Georgia" pitchFamily="18" charset="0"/>
              </a:rPr>
              <a:t>Aumento del 10% di caselle e-mail di Soci che non avevano tale </a:t>
            </a:r>
            <a:r>
              <a:rPr lang="it-IT" sz="2400" dirty="0" smtClean="0">
                <a:latin typeface="Georgia" pitchFamily="18" charset="0"/>
              </a:rPr>
              <a:t>mezzo.</a:t>
            </a:r>
            <a:endParaRPr lang="it-IT" sz="2400" dirty="0">
              <a:latin typeface="Georgia" pitchFamily="18" charset="0"/>
            </a:endParaRPr>
          </a:p>
          <a:p>
            <a:pPr lvl="0"/>
            <a:r>
              <a:rPr lang="it-IT" sz="2400" dirty="0">
                <a:latin typeface="Georgia" pitchFamily="18" charset="0"/>
              </a:rPr>
              <a:t>Analisi e monitoraggio di tutti i siti dei Club con consigli e suggerimenti</a:t>
            </a:r>
          </a:p>
          <a:p>
            <a:r>
              <a:rPr lang="it-IT" sz="2400" dirty="0">
                <a:latin typeface="Georgia" pitchFamily="18" charset="0"/>
              </a:rPr>
              <a:t>La comunicazione ritiene la commissione informatizzazione </a:t>
            </a:r>
            <a:r>
              <a:rPr lang="it-IT" sz="2400" dirty="0">
                <a:solidFill>
                  <a:srgbClr val="FF0000"/>
                </a:solidFill>
                <a:latin typeface="Georgia" pitchFamily="18" charset="0"/>
              </a:rPr>
              <a:t>strategicamente importante ribadendo che noi abbiamo messo in opera lo start-up,</a:t>
            </a:r>
            <a:r>
              <a:rPr lang="it-IT" sz="2400" dirty="0">
                <a:latin typeface="Georgia" pitchFamily="18" charset="0"/>
              </a:rPr>
              <a:t> è necessario proseguire questo cammino per non essere superati dalla costante e periodica evoluzione tecnica</a:t>
            </a:r>
            <a:r>
              <a:rPr lang="it-IT" sz="2400" dirty="0"/>
              <a:t>.</a:t>
            </a:r>
          </a:p>
          <a:p>
            <a:r>
              <a:rPr lang="it-IT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61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273696"/>
            <a:ext cx="3024673" cy="3024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3429000"/>
            <a:ext cx="9372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286193" y="3566410"/>
            <a:ext cx="8419214" cy="9906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solidFill>
                  <a:schemeClr val="bg1">
                    <a:lumMod val="95000"/>
                  </a:schemeClr>
                </a:solidFill>
              </a:rPr>
              <a:t>Il progetto </a:t>
            </a:r>
            <a:r>
              <a:rPr lang="it-IT" sz="3600" b="1" dirty="0" smtClean="0">
                <a:solidFill>
                  <a:schemeClr val="bg1">
                    <a:lumMod val="95000"/>
                  </a:schemeClr>
                </a:solidFill>
              </a:rPr>
              <a:t>nazionale Rotary Italia 2013-14</a:t>
            </a:r>
            <a:endParaRPr lang="en-US" sz="1600" dirty="0">
              <a:solidFill>
                <a:srgbClr val="01B4E7"/>
              </a:solidFill>
              <a:latin typeface="Georgia"/>
              <a:ea typeface="ヒラギノ角ゴ Pro W3" charset="0"/>
              <a:cs typeface="Georgia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8463" y="47209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Georgia" pitchFamily="18" charset="0"/>
              </a:rPr>
              <a:t>1° Congresso del Distretto 2072</a:t>
            </a:r>
          </a:p>
          <a:p>
            <a:r>
              <a:rPr lang="it-IT" b="1" dirty="0" smtClean="0">
                <a:latin typeface="Georgia" pitchFamily="18" charset="0"/>
              </a:rPr>
              <a:t>14 e 15 Giugno 2014</a:t>
            </a:r>
            <a:endParaRPr lang="it-IT" b="1" dirty="0">
              <a:latin typeface="Georgi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8463" y="105273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latin typeface="Georgia" pitchFamily="18" charset="0"/>
              </a:rPr>
              <a:t>La collaborazione </a:t>
            </a:r>
          </a:p>
          <a:p>
            <a:r>
              <a:rPr lang="it-IT" sz="2800" b="1" i="1" dirty="0" smtClean="0">
                <a:latin typeface="Georgia" pitchFamily="18" charset="0"/>
              </a:rPr>
              <a:t>dei 13 </a:t>
            </a:r>
            <a:r>
              <a:rPr lang="it-IT" sz="2800" b="1" i="1" dirty="0" smtClean="0">
                <a:latin typeface="Georgia" pitchFamily="18" charset="0"/>
              </a:rPr>
              <a:t>Distretti</a:t>
            </a:r>
          </a:p>
          <a:p>
            <a:r>
              <a:rPr lang="it-IT" sz="2800" b="1" i="1" dirty="0">
                <a:latin typeface="Georgia" pitchFamily="18" charset="0"/>
              </a:rPr>
              <a:t>n</a:t>
            </a:r>
            <a:r>
              <a:rPr lang="it-IT" sz="2800" b="1" i="1" dirty="0" smtClean="0">
                <a:latin typeface="Georgia" pitchFamily="18" charset="0"/>
              </a:rPr>
              <a:t>ella comunicazione</a:t>
            </a:r>
            <a:endParaRPr lang="it-IT" sz="28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26426" r="13362" b="52154"/>
          <a:stretch/>
        </p:blipFill>
        <p:spPr>
          <a:xfrm>
            <a:off x="-6749" y="5188527"/>
            <a:ext cx="9220200" cy="16694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8921" y="4581127"/>
            <a:ext cx="9292371" cy="6073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457200"/>
            <a:r>
              <a:rPr lang="en-US" sz="3600" dirty="0" smtClean="0"/>
              <a:t>COMUNICHIAMO IL ROTARY</a:t>
            </a:r>
            <a:endParaRPr lang="en-US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40466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L’accordo dei Governatori dei 13 Distretti ha dato vita ad una campagna a livello Nazionale alla quale in nostro Distretto ha partecipato 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attivamente. Le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immagini di 3 Rotariani del nostro Distretto che hanno aderito alla campagna “Umanità in movimento” sono state pubblicate su giornali nazionale come “Il corriere della sera”, “Repubblica” e “Il sole 24 ore”.</a:t>
            </a:r>
            <a:r>
              <a:rPr lang="it-IT" sz="2000" b="1" i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Va anche ricordato la grande disponibilità del Maestro Pupi Avati (Socio onorario del Club Bologna Sud) che ha prestato la sua immagine per la campagna “End polio </a:t>
            </a:r>
            <a:r>
              <a:rPr lang="it-IT" sz="2000" b="1" dirty="0" err="1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now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” – basta tanto così – e pubblicata in diverse riviste a livello </a:t>
            </a:r>
            <a:r>
              <a:rPr lang="it-IT" sz="2000" b="1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nazionale, quotidiani 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e 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nel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«più 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grande spot del </a:t>
            </a:r>
            <a:r>
              <a:rPr lang="it-IT" sz="20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mondo».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Tutto ciò allo scopo di fare conoscere all’esterno il mondo Rotary.</a:t>
            </a:r>
          </a:p>
        </p:txBody>
      </p:sp>
    </p:spTree>
    <p:extLst>
      <p:ext uri="{BB962C8B-B14F-4D97-AF65-F5344CB8AC3E}">
        <p14:creationId xmlns:p14="http://schemas.microsoft.com/office/powerpoint/2010/main" val="38537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SOVVENZIONE DEL ROTARY I</a:t>
            </a:r>
            <a:r>
              <a:rPr lang="en-US" b="1" dirty="0"/>
              <a:t> </a:t>
            </a:r>
            <a:r>
              <a:rPr lang="en-US" b="1" dirty="0" smtClean="0"/>
              <a:t>INTERNATIONAL E GLI OBIETTIVI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Migliorare</a:t>
            </a:r>
            <a:r>
              <a:rPr lang="en-US" b="1" dirty="0" smtClean="0"/>
              <a:t> la </a:t>
            </a:r>
            <a:r>
              <a:rPr lang="en-US" b="1" dirty="0" err="1" smtClean="0"/>
              <a:t>comprensione</a:t>
            </a:r>
            <a:r>
              <a:rPr lang="en-US" b="1" dirty="0" smtClean="0"/>
              <a:t> e la </a:t>
            </a:r>
            <a:r>
              <a:rPr lang="en-US" b="1" dirty="0" err="1" smtClean="0"/>
              <a:t>consapevolezza</a:t>
            </a:r>
            <a:endParaRPr lang="en-US" b="1" dirty="0" smtClean="0"/>
          </a:p>
          <a:p>
            <a:r>
              <a:rPr lang="en-US" b="1" dirty="0" err="1" smtClean="0"/>
              <a:t>Promuovere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ruolo</a:t>
            </a:r>
            <a:r>
              <a:rPr lang="en-US" b="1" dirty="0" smtClean="0"/>
              <a:t> del Rotary </a:t>
            </a:r>
            <a:r>
              <a:rPr lang="en-US" b="1" dirty="0" err="1" smtClean="0"/>
              <a:t>nella</a:t>
            </a:r>
            <a:r>
              <a:rPr lang="en-US" b="1" dirty="0" smtClean="0"/>
              <a:t> </a:t>
            </a:r>
            <a:r>
              <a:rPr lang="en-US" b="1" dirty="0" err="1" smtClean="0"/>
              <a:t>campagna</a:t>
            </a:r>
            <a:r>
              <a:rPr lang="en-US" b="1" dirty="0" smtClean="0"/>
              <a:t> per la polio</a:t>
            </a:r>
          </a:p>
          <a:p>
            <a:r>
              <a:rPr lang="en-US" b="1" dirty="0" err="1" smtClean="0"/>
              <a:t>Aumentare</a:t>
            </a:r>
            <a:r>
              <a:rPr lang="en-US" b="1" dirty="0" smtClean="0"/>
              <a:t> </a:t>
            </a:r>
            <a:r>
              <a:rPr lang="en-US" b="1" dirty="0" err="1" smtClean="0"/>
              <a:t>l’effettivo</a:t>
            </a:r>
            <a:r>
              <a:rPr lang="en-US" b="1" dirty="0" smtClean="0"/>
              <a:t> (</a:t>
            </a:r>
            <a:r>
              <a:rPr lang="en-US" b="1" dirty="0" err="1" smtClean="0"/>
              <a:t>donne</a:t>
            </a:r>
            <a:r>
              <a:rPr lang="en-US" b="1" dirty="0" smtClean="0"/>
              <a:t> / </a:t>
            </a:r>
            <a:r>
              <a:rPr lang="en-US" b="1" dirty="0" err="1" smtClean="0"/>
              <a:t>nuove</a:t>
            </a:r>
            <a:r>
              <a:rPr lang="en-US" b="1" dirty="0" smtClean="0"/>
              <a:t> </a:t>
            </a:r>
            <a:r>
              <a:rPr lang="en-US" b="1" dirty="0" err="1" smtClean="0"/>
              <a:t>generazioni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Aumentare</a:t>
            </a:r>
            <a:r>
              <a:rPr lang="en-US" b="1" dirty="0" smtClean="0"/>
              <a:t> le </a:t>
            </a:r>
            <a:r>
              <a:rPr lang="en-US" b="1" dirty="0" err="1" smtClean="0"/>
              <a:t>donazioni</a:t>
            </a:r>
            <a:endParaRPr lang="en-US" b="1" dirty="0" smtClean="0"/>
          </a:p>
          <a:p>
            <a:r>
              <a:rPr lang="en-US" b="1" dirty="0" err="1" smtClean="0"/>
              <a:t>Aumentare</a:t>
            </a:r>
            <a:r>
              <a:rPr lang="en-US" b="1" dirty="0" smtClean="0"/>
              <a:t> </a:t>
            </a:r>
            <a:r>
              <a:rPr lang="en-US" b="1" dirty="0" err="1" smtClean="0"/>
              <a:t>l’orgoglio</a:t>
            </a:r>
            <a:r>
              <a:rPr lang="en-US" b="1" dirty="0" smtClean="0"/>
              <a:t> di </a:t>
            </a:r>
            <a:r>
              <a:rPr lang="en-US" b="1" dirty="0" err="1" smtClean="0"/>
              <a:t>appartanenza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soci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 PROGETTO NAZIONALE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b="1" dirty="0" smtClean="0"/>
              <a:t>13 </a:t>
            </a:r>
            <a:r>
              <a:rPr lang="en-US" b="1" dirty="0" err="1" smtClean="0"/>
              <a:t>Distretti</a:t>
            </a:r>
            <a:r>
              <a:rPr lang="en-US" b="1" dirty="0" smtClean="0"/>
              <a:t> (Italia, Malta, S. Marino)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Piano </a:t>
            </a:r>
            <a:r>
              <a:rPr lang="en-US" b="1" dirty="0" err="1" smtClean="0"/>
              <a:t>integrato</a:t>
            </a:r>
            <a:r>
              <a:rPr lang="en-US" b="1" dirty="0" smtClean="0"/>
              <a:t> di </a:t>
            </a:r>
            <a:r>
              <a:rPr lang="en-US" b="1" dirty="0" err="1" smtClean="0"/>
              <a:t>comunicazione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Media </a:t>
            </a:r>
            <a:r>
              <a:rPr lang="en-US" b="1" dirty="0" err="1" smtClean="0"/>
              <a:t>tradizionali</a:t>
            </a:r>
            <a:endParaRPr lang="en-US" b="1" dirty="0" smtClean="0"/>
          </a:p>
          <a:p>
            <a:pPr lvl="1"/>
            <a:r>
              <a:rPr lang="en-US" b="1" dirty="0" smtClean="0"/>
              <a:t>Social media</a:t>
            </a:r>
          </a:p>
          <a:p>
            <a:pPr lvl="1"/>
            <a:r>
              <a:rPr lang="en-US" b="1" dirty="0" smtClean="0"/>
              <a:t>Media </a:t>
            </a:r>
            <a:r>
              <a:rPr lang="en-US" b="1" dirty="0" err="1" smtClean="0"/>
              <a:t>locali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7200"/>
            <a:ext cx="9220199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RICERCA: come e dove è </a:t>
            </a:r>
            <a:r>
              <a:rPr lang="en-US" b="1" dirty="0" err="1" smtClean="0"/>
              <a:t>stata</a:t>
            </a:r>
            <a:r>
              <a:rPr lang="en-US" b="1" dirty="0" smtClean="0"/>
              <a:t> </a:t>
            </a:r>
            <a:r>
              <a:rPr lang="en-US" b="1" dirty="0" err="1" smtClean="0"/>
              <a:t>fatta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2"/>
          <p:cNvGrpSpPr/>
          <p:nvPr/>
        </p:nvGrpSpPr>
        <p:grpSpPr>
          <a:xfrm>
            <a:off x="395536" y="1124744"/>
            <a:ext cx="8496943" cy="4952203"/>
            <a:chOff x="356231" y="1093905"/>
            <a:chExt cx="8418236" cy="5571882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81" y="1189812"/>
              <a:ext cx="1141822" cy="97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3"/>
            <p:cNvSpPr/>
            <p:nvPr/>
          </p:nvSpPr>
          <p:spPr>
            <a:xfrm>
              <a:off x="1880884" y="1213100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condotta</a:t>
              </a:r>
              <a:r>
                <a:rPr lang="en-US" sz="16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sulla</a:t>
              </a:r>
              <a:r>
                <a:rPr lang="en-US" sz="16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base di</a:t>
              </a:r>
              <a:endParaRPr lang="en-US" sz="1600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  <a:p>
              <a:r>
                <a:rPr lang="en-US" sz="4000" b="1" dirty="0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160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interviste</a:t>
              </a:r>
              <a:r>
                <a:rPr lang="en-US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endParaRPr lang="en-US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493" y="1093905"/>
              <a:ext cx="1564888" cy="133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36" y="2798535"/>
              <a:ext cx="686912" cy="58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/>
            <p:nvPr/>
          </p:nvSpPr>
          <p:spPr>
            <a:xfrm>
              <a:off x="1695684" y="2613335"/>
              <a:ext cx="43893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Analizzando</a:t>
              </a:r>
              <a:r>
                <a:rPr lang="en-US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4800" b="1" dirty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20,162</a:t>
              </a:r>
              <a:r>
                <a:rPr lang="en-US" sz="3200" b="1" dirty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sondaggi</a:t>
              </a:r>
              <a:endParaRPr lang="en-US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Box 53"/>
            <p:cNvSpPr txBox="1">
              <a:spLocks noChangeArrowheads="1"/>
            </p:cNvSpPr>
            <p:nvPr/>
          </p:nvSpPr>
          <p:spPr bwMode="auto">
            <a:xfrm>
              <a:off x="6633361" y="2521535"/>
              <a:ext cx="21411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Visitando</a:t>
              </a:r>
              <a:endParaRPr lang="en-US" sz="2400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ctangle 8"/>
            <p:cNvSpPr/>
            <p:nvPr/>
          </p:nvSpPr>
          <p:spPr>
            <a:xfrm>
              <a:off x="6742043" y="2943521"/>
              <a:ext cx="2032424" cy="2480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20</a:t>
              </a:r>
              <a:r>
                <a:rPr lang="en-US" sz="4000" b="1" dirty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40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clubs</a:t>
              </a:r>
              <a:r>
                <a:rPr lang="en-US" sz="4000" b="1" dirty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en-US" sz="4000" b="1" dirty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20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in </a:t>
              </a:r>
              <a:r>
                <a:rPr lang="en-US" sz="20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attesa</a:t>
              </a:r>
              <a:r>
                <a:rPr lang="en-US" sz="20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della</a:t>
              </a:r>
              <a:r>
                <a:rPr lang="en-US" sz="20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Convention </a:t>
              </a:r>
              <a:r>
                <a:rPr lang="en-US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internazionale</a:t>
              </a:r>
              <a:r>
                <a:rPr lang="en-US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2013</a:t>
              </a:r>
              <a:endParaRPr lang="en-US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6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08" y="3781626"/>
              <a:ext cx="997768" cy="85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0"/>
            <p:cNvSpPr/>
            <p:nvPr/>
          </p:nvSpPr>
          <p:spPr>
            <a:xfrm>
              <a:off x="356231" y="4693230"/>
              <a:ext cx="1750355" cy="1538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2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Inviando</a:t>
              </a:r>
              <a:r>
                <a:rPr lang="en-US" sz="2200" dirty="0" smtClean="0">
                  <a:latin typeface="Arial Narrow" pitchFamily="34" charset="0"/>
                  <a:cs typeface="Arial" pitchFamily="34" charset="0"/>
                </a:rPr>
                <a:t> </a:t>
              </a:r>
              <a:br>
                <a:rPr lang="en-US" sz="2200" dirty="0" smtClean="0">
                  <a:latin typeface="Arial Narrow" pitchFamily="34" charset="0"/>
                  <a:cs typeface="Arial" pitchFamily="34" charset="0"/>
                </a:rPr>
              </a:br>
              <a:r>
                <a:rPr lang="en-US" sz="3600" b="1" dirty="0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400</a:t>
              </a:r>
              <a:r>
                <a:rPr lang="en-US" sz="6000" b="1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6000" b="1" dirty="0">
                  <a:latin typeface="Arial Narrow" pitchFamily="34" charset="0"/>
                  <a:cs typeface="Arial" pitchFamily="34" charset="0"/>
                </a:rPr>
                <a:t/>
              </a:r>
              <a:br>
                <a:rPr lang="en-US" sz="6000" b="1" dirty="0">
                  <a:latin typeface="Arial Narrow" pitchFamily="34" charset="0"/>
                  <a:cs typeface="Arial" pitchFamily="34" charset="0"/>
                </a:rPr>
              </a:br>
              <a:r>
                <a:rPr lang="en-US" sz="22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documenti</a:t>
              </a:r>
              <a:endParaRPr lang="en-US" sz="2200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315" y="3772497"/>
              <a:ext cx="1247665" cy="125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51"/>
            <p:cNvSpPr txBox="1">
              <a:spLocks noChangeArrowheads="1"/>
            </p:cNvSpPr>
            <p:nvPr/>
          </p:nvSpPr>
          <p:spPr bwMode="auto">
            <a:xfrm>
              <a:off x="3594787" y="3961349"/>
              <a:ext cx="77486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6400" b="1" dirty="0">
                  <a:solidFill>
                    <a:srgbClr val="01B4E7"/>
                  </a:solidFill>
                  <a:latin typeface="Arial Narrow Bold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708003" y="3772497"/>
              <a:ext cx="21259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Participando</a:t>
              </a:r>
              <a:r>
                <a:rPr lang="en-US" sz="2000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000" dirty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a</a:t>
              </a:r>
              <a:endParaRPr lang="en-US" sz="2000" b="1" dirty="0">
                <a:solidFill>
                  <a:srgbClr val="919295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4369650" y="4200512"/>
              <a:ext cx="15967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919295"/>
                  </a:solidFill>
                  <a:latin typeface="Arial Narrow Bold" pitchFamily="34" charset="0"/>
                  <a:cs typeface="Arial" pitchFamily="34" charset="0"/>
                </a:rPr>
                <a:t>Institutes di </a:t>
              </a:r>
              <a:r>
                <a:rPr lang="en-US" b="1" dirty="0" err="1" smtClean="0">
                  <a:solidFill>
                    <a:srgbClr val="919295"/>
                  </a:solidFill>
                  <a:latin typeface="Arial Narrow Bold" pitchFamily="34" charset="0"/>
                  <a:cs typeface="Arial" pitchFamily="34" charset="0"/>
                </a:rPr>
                <a:t>Zona</a:t>
              </a:r>
              <a:endParaRPr lang="en-US" sz="2400" b="1" dirty="0">
                <a:solidFill>
                  <a:srgbClr val="919295"/>
                </a:solidFill>
                <a:latin typeface="Arial Narrow Bold" pitchFamily="34" charset="0"/>
                <a:cs typeface="Arial" pitchFamily="34" charset="0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2236315" y="5457238"/>
              <a:ext cx="6331065" cy="120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Ottenendo</a:t>
              </a:r>
              <a:r>
                <a:rPr lang="en-US" sz="22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un </a:t>
              </a:r>
              <a:r>
                <a:rPr lang="en-US" sz="22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riscontro</a:t>
              </a:r>
              <a:r>
                <a:rPr lang="en-US" sz="22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attraverso</a:t>
              </a:r>
              <a:r>
                <a:rPr lang="en-US" sz="22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en-US" sz="22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2200" b="1" dirty="0" err="1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Rotariani</a:t>
              </a:r>
              <a:r>
                <a:rPr lang="en-US" sz="2200" b="1" dirty="0" smtClean="0">
                  <a:solidFill>
                    <a:srgbClr val="919295"/>
                  </a:solidFill>
                  <a:latin typeface="Arial Narrow" pitchFamily="34" charset="0"/>
                  <a:cs typeface="Arial" pitchFamily="34" charset="0"/>
                </a:rPr>
                <a:t> in </a:t>
              </a:r>
              <a:r>
                <a:rPr lang="en-US" sz="3600" b="1" dirty="0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167 </a:t>
              </a:r>
              <a:r>
                <a:rPr lang="en-US" sz="3600" b="1" dirty="0" err="1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paesi</a:t>
              </a:r>
              <a:r>
                <a:rPr lang="en-US" sz="3600" b="1" dirty="0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 del </a:t>
              </a:r>
              <a:r>
                <a:rPr lang="en-US" sz="3600" b="1" dirty="0" err="1" smtClean="0">
                  <a:solidFill>
                    <a:srgbClr val="01B4E7"/>
                  </a:solidFill>
                  <a:latin typeface="Arial Narrow" pitchFamily="34" charset="0"/>
                  <a:cs typeface="Arial" pitchFamily="34" charset="0"/>
                </a:rPr>
                <a:t>mondo</a:t>
              </a:r>
              <a:endParaRPr lang="en-US" sz="4000" b="1" dirty="0">
                <a:solidFill>
                  <a:srgbClr val="01B4E7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16"/>
            <p:cNvCxnSpPr/>
            <p:nvPr/>
          </p:nvCxnSpPr>
          <p:spPr>
            <a:xfrm flipV="1">
              <a:off x="2106586" y="5419964"/>
              <a:ext cx="6460795" cy="9098"/>
            </a:xfrm>
            <a:prstGeom prst="line">
              <a:avLst/>
            </a:prstGeom>
            <a:ln w="38100" cmpd="sng">
              <a:solidFill>
                <a:schemeClr val="bg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8"/>
            <p:cNvCxnSpPr/>
            <p:nvPr/>
          </p:nvCxnSpPr>
          <p:spPr>
            <a:xfrm>
              <a:off x="1982738" y="3574197"/>
              <a:ext cx="0" cy="2840150"/>
            </a:xfrm>
            <a:prstGeom prst="line">
              <a:avLst/>
            </a:prstGeom>
            <a:ln w="38100" cmpd="sng">
              <a:solidFill>
                <a:schemeClr val="bg1">
                  <a:lumMod val="7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9"/>
            <p:cNvCxnSpPr/>
            <p:nvPr/>
          </p:nvCxnSpPr>
          <p:spPr>
            <a:xfrm>
              <a:off x="531221" y="3444332"/>
              <a:ext cx="5302725" cy="0"/>
            </a:xfrm>
            <a:prstGeom prst="line">
              <a:avLst/>
            </a:prstGeom>
            <a:ln w="38100" cmpd="sng">
              <a:solidFill>
                <a:schemeClr val="bg1">
                  <a:lumMod val="7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0"/>
            <p:cNvCxnSpPr/>
            <p:nvPr/>
          </p:nvCxnSpPr>
          <p:spPr>
            <a:xfrm>
              <a:off x="572889" y="2310585"/>
              <a:ext cx="5302725" cy="0"/>
            </a:xfrm>
            <a:prstGeom prst="line">
              <a:avLst/>
            </a:prstGeom>
            <a:ln w="38100" cmpd="sng">
              <a:solidFill>
                <a:schemeClr val="bg1">
                  <a:lumMod val="7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2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 PROGETTO NAZIONALE – I </a:t>
            </a:r>
            <a:r>
              <a:rPr lang="en-US" b="1" dirty="0" err="1" smtClean="0"/>
              <a:t>contenuti</a:t>
            </a:r>
            <a:r>
              <a:rPr lang="en-US" b="1" dirty="0" smtClean="0"/>
              <a:t> da </a:t>
            </a:r>
            <a:r>
              <a:rPr lang="en-US" b="1" dirty="0" err="1" smtClean="0"/>
              <a:t>pubblicare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5188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rgbClr val="FF311B"/>
                </a:solidFill>
              </a:rPr>
              <a:t>La </a:t>
            </a:r>
            <a:r>
              <a:rPr lang="it-IT" b="1" dirty="0">
                <a:solidFill>
                  <a:srgbClr val="FF311B"/>
                </a:solidFill>
              </a:rPr>
              <a:t>campagna per l’eradicazione della </a:t>
            </a:r>
            <a:r>
              <a:rPr lang="it-IT" b="1" dirty="0" smtClean="0">
                <a:solidFill>
                  <a:srgbClr val="FF311B"/>
                </a:solidFill>
              </a:rPr>
              <a:t>polio – gli ambasciatori </a:t>
            </a:r>
            <a:r>
              <a:rPr lang="it-IT" b="1" i="1" dirty="0" err="1">
                <a:solidFill>
                  <a:srgbClr val="FF311B"/>
                </a:solidFill>
              </a:rPr>
              <a:t>This</a:t>
            </a:r>
            <a:r>
              <a:rPr lang="it-IT" b="1" i="1" dirty="0">
                <a:solidFill>
                  <a:srgbClr val="FF311B"/>
                </a:solidFill>
              </a:rPr>
              <a:t> </a:t>
            </a:r>
            <a:r>
              <a:rPr lang="it-IT" b="1" i="1" dirty="0" err="1">
                <a:solidFill>
                  <a:srgbClr val="FF311B"/>
                </a:solidFill>
              </a:rPr>
              <a:t>close</a:t>
            </a:r>
            <a:r>
              <a:rPr lang="it-IT" b="1" i="1" dirty="0" smtClean="0">
                <a:solidFill>
                  <a:srgbClr val="FF311B"/>
                </a:solidFill>
              </a:rPr>
              <a:t>*</a:t>
            </a:r>
          </a:p>
          <a:p>
            <a:pPr marL="0" indent="0">
              <a:buNone/>
            </a:pPr>
            <a:endParaRPr lang="it-IT" sz="800" b="1" i="1" dirty="0">
              <a:solidFill>
                <a:srgbClr val="FF311B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70C0"/>
                </a:solidFill>
              </a:rPr>
              <a:t>2. L’effettivo </a:t>
            </a:r>
            <a:r>
              <a:rPr lang="it-IT" b="1" dirty="0">
                <a:solidFill>
                  <a:srgbClr val="0070C0"/>
                </a:solidFill>
              </a:rPr>
              <a:t>- chi sono i </a:t>
            </a:r>
            <a:r>
              <a:rPr lang="it-IT" b="1" dirty="0" smtClean="0">
                <a:solidFill>
                  <a:srgbClr val="0070C0"/>
                </a:solidFill>
              </a:rPr>
              <a:t>rotariani - 	campagna </a:t>
            </a:r>
            <a:r>
              <a:rPr lang="it-IT" b="1" dirty="0">
                <a:solidFill>
                  <a:srgbClr val="0070C0"/>
                </a:solidFill>
              </a:rPr>
              <a:t>di comunicazione </a:t>
            </a:r>
            <a:r>
              <a:rPr lang="it-IT" b="1" dirty="0" smtClean="0">
                <a:solidFill>
                  <a:srgbClr val="0070C0"/>
                </a:solidFill>
              </a:rPr>
              <a:t>«</a:t>
            </a:r>
            <a:r>
              <a:rPr lang="it-IT" b="1" i="1" dirty="0" smtClean="0">
                <a:solidFill>
                  <a:srgbClr val="0070C0"/>
                </a:solidFill>
              </a:rPr>
              <a:t>l’Umanità 	in movimento»</a:t>
            </a:r>
          </a:p>
          <a:p>
            <a:pPr marL="0" indent="0">
              <a:buNone/>
            </a:pPr>
            <a:endParaRPr lang="it-IT" sz="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3. I </a:t>
            </a:r>
            <a:r>
              <a:rPr lang="it-IT" b="1" dirty="0">
                <a:solidFill>
                  <a:srgbClr val="C00000"/>
                </a:solidFill>
              </a:rPr>
              <a:t>progetti locali ed internazionali </a:t>
            </a:r>
            <a:r>
              <a:rPr lang="it-IT" b="1" dirty="0" smtClean="0">
                <a:solidFill>
                  <a:srgbClr val="C00000"/>
                </a:solidFill>
              </a:rPr>
              <a:t> 	promossi </a:t>
            </a:r>
            <a:r>
              <a:rPr lang="it-IT" b="1" dirty="0">
                <a:solidFill>
                  <a:srgbClr val="C00000"/>
                </a:solidFill>
              </a:rPr>
              <a:t>da club e </a:t>
            </a:r>
            <a:r>
              <a:rPr lang="it-IT" b="1" dirty="0" smtClean="0">
                <a:solidFill>
                  <a:srgbClr val="C00000"/>
                </a:solidFill>
              </a:rPr>
              <a:t>distretto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b="1" dirty="0" smtClean="0"/>
              <a:t>MEDIA TRADIZIONALI – campagna  «L’Umanità in movimento»</a:t>
            </a:r>
            <a:endParaRPr lang="it-IT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23528" y="1418480"/>
            <a:ext cx="4343400" cy="5029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Obiettivo</a:t>
            </a:r>
            <a:r>
              <a:rPr lang="en-US" sz="2400" b="1" dirty="0" smtClean="0">
                <a:solidFill>
                  <a:srgbClr val="FF311B"/>
                </a:solidFill>
              </a:rPr>
              <a:t>: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Aumentare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comprensione</a:t>
            </a:r>
            <a:r>
              <a:rPr lang="en-US" sz="2400" dirty="0" smtClean="0"/>
              <a:t> </a:t>
            </a:r>
            <a:r>
              <a:rPr lang="en-US" sz="2400" dirty="0" err="1" smtClean="0"/>
              <a:t>riguardo</a:t>
            </a:r>
            <a:r>
              <a:rPr lang="en-US" sz="2400" dirty="0" smtClean="0"/>
              <a:t> chi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rotariani</a:t>
            </a:r>
            <a:r>
              <a:rPr lang="en-US" sz="2400" dirty="0" smtClean="0"/>
              <a:t> e </a:t>
            </a:r>
            <a:r>
              <a:rPr lang="en-US" sz="2400" dirty="0" err="1" smtClean="0"/>
              <a:t>cosa</a:t>
            </a:r>
            <a:r>
              <a:rPr lang="en-US" sz="2400" dirty="0" smtClean="0"/>
              <a:t> </a:t>
            </a:r>
            <a:r>
              <a:rPr lang="en-US" sz="2400" dirty="0" err="1" smtClean="0"/>
              <a:t>fanno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Aumentare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l’orgoglio</a:t>
            </a:r>
            <a:r>
              <a:rPr lang="en-US" sz="2400" dirty="0" smtClean="0"/>
              <a:t> di </a:t>
            </a:r>
            <a:r>
              <a:rPr lang="en-US" sz="2400" dirty="0" err="1" smtClean="0"/>
              <a:t>appartenenza</a:t>
            </a:r>
            <a:r>
              <a:rPr lang="en-US" sz="2400" dirty="0" smtClean="0"/>
              <a:t> </a:t>
            </a:r>
            <a:r>
              <a:rPr lang="en-US" sz="2400" dirty="0" err="1" smtClean="0"/>
              <a:t>usando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volti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soci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smtClean="0">
                <a:solidFill>
                  <a:srgbClr val="FF311B"/>
                </a:solidFill>
              </a:rPr>
              <a:t>Testate: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it-IT" sz="2000" dirty="0"/>
              <a:t>La Stampa, il Sole 24 ore, il Corriere della Sera, la Repubblica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311B"/>
                </a:solidFill>
              </a:rPr>
              <a:t>Periodicità: 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it-IT" sz="1400" b="1" dirty="0" smtClean="0"/>
              <a:t>Ottobre-novembre  2013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it-IT" sz="1400" b="1" dirty="0"/>
              <a:t>G</a:t>
            </a:r>
            <a:r>
              <a:rPr lang="it-IT" sz="1400" b="1" dirty="0" smtClean="0"/>
              <a:t>ennaio-aprile 2014</a:t>
            </a:r>
            <a:endParaRPr lang="en-US" sz="1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90" y="1008160"/>
            <a:ext cx="4177708" cy="58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234721" cy="4800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Obiettivo</a:t>
            </a:r>
            <a:r>
              <a:rPr lang="en-US" sz="2400" b="1" dirty="0" smtClean="0">
                <a:solidFill>
                  <a:srgbClr val="FF311B"/>
                </a:solidFill>
              </a:rPr>
              <a:t>: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Comunicare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l’impegno</a:t>
            </a:r>
            <a:r>
              <a:rPr lang="en-US" sz="2400" dirty="0" smtClean="0"/>
              <a:t> del Rotary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campagna</a:t>
            </a:r>
            <a:r>
              <a:rPr lang="en-US" sz="2400" dirty="0" smtClean="0"/>
              <a:t> di </a:t>
            </a:r>
            <a:r>
              <a:rPr lang="en-US" sz="2400" dirty="0" err="1" smtClean="0"/>
              <a:t>eradicazione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polio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Coinvolgere</a:t>
            </a:r>
            <a:r>
              <a:rPr lang="en-US" sz="2400" dirty="0" smtClean="0"/>
              <a:t> </a:t>
            </a:r>
            <a:r>
              <a:rPr lang="en-US" sz="2400" dirty="0" err="1" smtClean="0"/>
              <a:t>nuovi</a:t>
            </a:r>
            <a:r>
              <a:rPr lang="en-US" sz="2400" dirty="0" smtClean="0"/>
              <a:t> </a:t>
            </a:r>
            <a:r>
              <a:rPr lang="en-US" sz="2400" dirty="0" err="1" smtClean="0"/>
              <a:t>ambasciatori</a:t>
            </a:r>
            <a:endParaRPr lang="en-US" sz="2400" dirty="0" smtClean="0"/>
          </a:p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smtClean="0">
                <a:solidFill>
                  <a:srgbClr val="FF311B"/>
                </a:solidFill>
              </a:rPr>
              <a:t>Testate: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it-IT" sz="2400" dirty="0"/>
              <a:t>La Stampa, il Sole 24 ore, il Corriere della Sera, la Repubblica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311B"/>
                </a:solidFill>
              </a:rPr>
              <a:t>Periodicità: 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it-IT" sz="2400" dirty="0"/>
              <a:t>Febbraio /marzo </a:t>
            </a:r>
            <a:r>
              <a:rPr lang="it-IT" sz="2400" dirty="0" smtClean="0"/>
              <a:t>2014</a:t>
            </a:r>
            <a:endParaRPr lang="en-US" sz="2400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MEDIA TRADIZIONALI – campagna «</a:t>
            </a:r>
            <a:r>
              <a:rPr lang="it-IT" b="1" dirty="0" err="1" smtClean="0"/>
              <a:t>This</a:t>
            </a:r>
            <a:r>
              <a:rPr lang="it-IT" b="1" dirty="0" smtClean="0"/>
              <a:t> Close»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45" y="980728"/>
            <a:ext cx="367968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MEDIA LOCALI</a:t>
            </a:r>
            <a:endParaRPr lang="it-IT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1" cy="5029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Obiettivo</a:t>
            </a:r>
            <a:r>
              <a:rPr lang="en-US" sz="2400" b="1" dirty="0" smtClean="0">
                <a:solidFill>
                  <a:srgbClr val="FF311B"/>
                </a:solidFill>
              </a:rPr>
              <a:t>:</a:t>
            </a: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Amplificare</a:t>
            </a:r>
            <a:r>
              <a:rPr lang="en-US" sz="2400" dirty="0" smtClean="0"/>
              <a:t> le </a:t>
            </a:r>
            <a:r>
              <a:rPr lang="en-US" sz="2400" dirty="0" err="1" smtClean="0"/>
              <a:t>campagna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stampa</a:t>
            </a:r>
            <a:r>
              <a:rPr lang="en-US" sz="2400" dirty="0" smtClean="0"/>
              <a:t> </a:t>
            </a:r>
            <a:r>
              <a:rPr lang="en-US" sz="2400" dirty="0" err="1" smtClean="0"/>
              <a:t>nazionale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Incrementare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capacità</a:t>
            </a:r>
            <a:r>
              <a:rPr lang="en-US" sz="2400" dirty="0" smtClean="0"/>
              <a:t> </a:t>
            </a:r>
            <a:r>
              <a:rPr lang="en-US" sz="2400" dirty="0" err="1" smtClean="0"/>
              <a:t>autonoma</a:t>
            </a:r>
            <a:r>
              <a:rPr lang="en-US" sz="2400" dirty="0" smtClean="0"/>
              <a:t> di club e </a:t>
            </a:r>
            <a:r>
              <a:rPr lang="en-US" sz="2400" dirty="0" err="1" smtClean="0"/>
              <a:t>distretti</a:t>
            </a:r>
            <a:r>
              <a:rPr lang="en-US" sz="2400" dirty="0" smtClean="0"/>
              <a:t> a </a:t>
            </a:r>
            <a:r>
              <a:rPr lang="en-US" sz="2400" dirty="0" err="1" smtClean="0"/>
              <a:t>comunicare</a:t>
            </a:r>
            <a:r>
              <a:rPr lang="en-US" sz="2400" dirty="0" smtClean="0"/>
              <a:t> ma in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coordinato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Professionalizzare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volontariato</a:t>
            </a:r>
            <a:endParaRPr lang="en-US" sz="2400" dirty="0" smtClean="0"/>
          </a:p>
          <a:p>
            <a:pPr marL="0" indent="0">
              <a:spcBef>
                <a:spcPts val="0"/>
              </a:spcBef>
              <a:buClr>
                <a:srgbClr val="01B4E7"/>
              </a:buClr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A</a:t>
            </a:r>
            <a:r>
              <a:rPr lang="en-US" sz="2400" b="1" dirty="0" err="1">
                <a:solidFill>
                  <a:srgbClr val="FF311B"/>
                </a:solidFill>
              </a:rPr>
              <a:t>zioni</a:t>
            </a:r>
            <a:endParaRPr lang="en-US" sz="2400" b="1" dirty="0">
              <a:solidFill>
                <a:srgbClr val="FF311B"/>
              </a:solidFill>
            </a:endParaRPr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smtClean="0"/>
              <a:t>Replica </a:t>
            </a:r>
            <a:r>
              <a:rPr lang="en-US" sz="2400" dirty="0" err="1" smtClean="0"/>
              <a:t>campagne</a:t>
            </a:r>
            <a:r>
              <a:rPr lang="en-US" sz="2400" dirty="0" smtClean="0"/>
              <a:t> </a:t>
            </a:r>
            <a:r>
              <a:rPr lang="en-US" sz="2400" dirty="0" err="1" smtClean="0"/>
              <a:t>nazionali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Promozione</a:t>
            </a:r>
            <a:r>
              <a:rPr lang="en-US" sz="2400" dirty="0" smtClean="0"/>
              <a:t> </a:t>
            </a:r>
            <a:r>
              <a:rPr lang="en-US" sz="2400" dirty="0" err="1" smtClean="0"/>
              <a:t>attività</a:t>
            </a:r>
            <a:r>
              <a:rPr lang="en-US" sz="2400" dirty="0" smtClean="0"/>
              <a:t> </a:t>
            </a:r>
            <a:r>
              <a:rPr lang="en-US" sz="2400" dirty="0" err="1" smtClean="0"/>
              <a:t>locali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l="5882" r="5882"/>
          <a:stretch/>
        </p:blipFill>
        <p:spPr>
          <a:xfrm>
            <a:off x="4574192" y="1524000"/>
            <a:ext cx="4572000" cy="44704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7"/>
          <a:stretch/>
        </p:blipFill>
        <p:spPr>
          <a:xfrm>
            <a:off x="7924800" y="2663866"/>
            <a:ext cx="409563" cy="4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II MEDIA DAYS</a:t>
            </a:r>
            <a:endParaRPr lang="it-IT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268760"/>
            <a:ext cx="4114801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Font typeface="Arial"/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Obiettivo</a:t>
            </a:r>
            <a:r>
              <a:rPr lang="en-US" sz="2400" b="1" dirty="0" smtClean="0">
                <a:solidFill>
                  <a:srgbClr val="FF311B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Costruire</a:t>
            </a:r>
            <a:r>
              <a:rPr lang="en-US" sz="2400" dirty="0" smtClean="0"/>
              <a:t> </a:t>
            </a:r>
            <a:r>
              <a:rPr lang="en-US" sz="2400" dirty="0" err="1" smtClean="0"/>
              <a:t>rapporto</a:t>
            </a:r>
            <a:r>
              <a:rPr lang="en-US" sz="2400" dirty="0" smtClean="0"/>
              <a:t> </a:t>
            </a:r>
            <a:r>
              <a:rPr lang="en-US" sz="2400" dirty="0" err="1" smtClean="0"/>
              <a:t>consolidato</a:t>
            </a:r>
            <a:r>
              <a:rPr lang="en-US" sz="2400" dirty="0" smtClean="0"/>
              <a:t> con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err="1" smtClean="0"/>
              <a:t>Diventare</a:t>
            </a:r>
            <a:r>
              <a:rPr lang="en-US" sz="2400" dirty="0" smtClean="0"/>
              <a:t> </a:t>
            </a:r>
            <a:r>
              <a:rPr lang="en-US" sz="2400" dirty="0" err="1" smtClean="0"/>
              <a:t>punto</a:t>
            </a:r>
            <a:r>
              <a:rPr lang="en-US" sz="2400" dirty="0" smtClean="0"/>
              <a:t> di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 </a:t>
            </a:r>
            <a:r>
              <a:rPr lang="it-IT" sz="2400" dirty="0"/>
              <a:t>nel mondo associativo per gli opinion leader stampa</a:t>
            </a: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None/>
            </a:pP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None/>
            </a:pPr>
            <a:r>
              <a:rPr lang="en-US" sz="2400" b="1" dirty="0" err="1" smtClean="0">
                <a:solidFill>
                  <a:srgbClr val="FF311B"/>
                </a:solidFill>
              </a:rPr>
              <a:t>Tempistica</a:t>
            </a:r>
            <a:r>
              <a:rPr lang="en-US" sz="2400" b="1" dirty="0" smtClean="0">
                <a:solidFill>
                  <a:srgbClr val="FF311B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smtClean="0"/>
              <a:t>11/12/2013 – 90.mo Rotary </a:t>
            </a:r>
            <a:r>
              <a:rPr lang="en-US" sz="2400" dirty="0" err="1" smtClean="0"/>
              <a:t>Italiano</a:t>
            </a: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Font typeface="Wingdings" pitchFamily="2" charset="2"/>
              <a:buChar char="§"/>
            </a:pPr>
            <a:r>
              <a:rPr lang="en-US" sz="2400" dirty="0" smtClean="0"/>
              <a:t>23/02/2014 – Rotary day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1244" r="20617" b="52702"/>
          <a:stretch/>
        </p:blipFill>
        <p:spPr>
          <a:xfrm>
            <a:off x="4920774" y="1076625"/>
            <a:ext cx="4197927" cy="21939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4" b="10395"/>
          <a:stretch/>
        </p:blipFill>
        <p:spPr>
          <a:xfrm>
            <a:off x="4920774" y="3127663"/>
            <a:ext cx="4197927" cy="37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4367142cr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1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6165126"/>
            <a:ext cx="1368170" cy="5143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8890" y="1704074"/>
            <a:ext cx="4819430" cy="2830795"/>
            <a:chOff x="268890" y="2107310"/>
            <a:chExt cx="4819430" cy="2830795"/>
          </a:xfrm>
        </p:grpSpPr>
        <p:sp>
          <p:nvSpPr>
            <p:cNvPr id="4" name="Title 3"/>
            <p:cNvSpPr txBox="1">
              <a:spLocks/>
            </p:cNvSpPr>
            <p:nvPr/>
          </p:nvSpPr>
          <p:spPr bwMode="auto">
            <a:xfrm>
              <a:off x="300420" y="2107310"/>
              <a:ext cx="4787900" cy="147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b="1" dirty="0" smtClean="0">
                  <a:solidFill>
                    <a:schemeClr val="tx2"/>
                  </a:solidFill>
                  <a:latin typeface="Arial Narrow" pitchFamily="34" charset="0"/>
                </a:rPr>
                <a:t>BE A</a:t>
              </a:r>
              <a:endParaRPr lang="en-US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 bwMode="auto">
            <a:xfrm>
              <a:off x="279400" y="2542798"/>
              <a:ext cx="4787900" cy="147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8000" b="1" dirty="0" smtClean="0">
                  <a:solidFill>
                    <a:schemeClr val="tx2"/>
                  </a:solidFill>
                  <a:latin typeface="Arial Narrow" pitchFamily="34" charset="0"/>
                </a:rPr>
                <a:t>ROTARY</a:t>
              </a:r>
              <a:endParaRPr lang="en-US" sz="9600" b="1" dirty="0" smtClean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 bwMode="auto">
            <a:xfrm>
              <a:off x="268890" y="3468080"/>
              <a:ext cx="4787900" cy="147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5400" b="1" dirty="0">
                  <a:solidFill>
                    <a:schemeClr val="tx2"/>
                  </a:solidFill>
                  <a:latin typeface="Arial Narrow" pitchFamily="34" charset="0"/>
                </a:rPr>
                <a:t>CHAMPION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43120" y="2347139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3120" y="256490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Ora sentiamo </a:t>
            </a:r>
            <a:r>
              <a:rPr lang="it-IT" sz="3600" b="1" smtClean="0">
                <a:solidFill>
                  <a:srgbClr val="FF311B"/>
                </a:solidFill>
                <a:latin typeface="Georgia" pitchFamily="18" charset="0"/>
              </a:rPr>
              <a:t>le opinioni </a:t>
            </a:r>
          </a:p>
          <a:p>
            <a:r>
              <a:rPr lang="it-IT" sz="3600" b="1" smtClean="0">
                <a:solidFill>
                  <a:srgbClr val="FF311B"/>
                </a:solidFill>
                <a:latin typeface="Georgia" pitchFamily="18" charset="0"/>
              </a:rPr>
              <a:t>e i consigli </a:t>
            </a:r>
            <a:r>
              <a:rPr lang="it-IT" sz="3600" b="1" dirty="0" smtClean="0">
                <a:solidFill>
                  <a:srgbClr val="FF311B"/>
                </a:solidFill>
                <a:latin typeface="Georgia" pitchFamily="18" charset="0"/>
              </a:rPr>
              <a:t>dei protagonisti </a:t>
            </a:r>
            <a:r>
              <a:rPr lang="it-IT" sz="3600" b="1" smtClean="0">
                <a:solidFill>
                  <a:srgbClr val="FF311B"/>
                </a:solidFill>
                <a:latin typeface="Georgia" pitchFamily="18" charset="0"/>
              </a:rPr>
              <a:t>della comunicazione</a:t>
            </a:r>
            <a:endParaRPr lang="it-IT" sz="3600" b="1" dirty="0">
              <a:solidFill>
                <a:srgbClr val="FF311B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RISULTATI DELLA RICERCA</a:t>
            </a:r>
            <a:endParaRPr lang="en-US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932677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941706" y="6127516"/>
            <a:ext cx="1493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1° Congresso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Distretto 2072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2758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275856" y="6127515"/>
            <a:ext cx="1925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Governatore 2013-2014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Giuseppe Castagnoli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0181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201816" y="6139873"/>
            <a:ext cx="2141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Sabato 14 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Domenica 15 Giugno 2014</a:t>
            </a:r>
            <a:endParaRPr lang="it-IT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676456" y="6165304"/>
            <a:ext cx="0" cy="692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67544" y="1323915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  <a:p>
            <a:endParaRPr lang="it-IT" sz="2400" b="1" dirty="0" smtClean="0">
              <a:latin typeface="Georgia" pitchFamily="18" charset="0"/>
            </a:endParaRPr>
          </a:p>
          <a:p>
            <a:endParaRPr lang="it-IT" sz="2400" b="1" dirty="0">
              <a:latin typeface="Georgia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27584" y="1337219"/>
            <a:ext cx="7274742" cy="4612062"/>
            <a:chOff x="505777" y="871658"/>
            <a:chExt cx="7869224" cy="522596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" y="871658"/>
              <a:ext cx="7869224" cy="522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7"/>
            <p:cNvSpPr/>
            <p:nvPr/>
          </p:nvSpPr>
          <p:spPr>
            <a:xfrm>
              <a:off x="1238491" y="1350820"/>
              <a:ext cx="2407534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98989"/>
                  </a:solidFill>
                  <a:latin typeface="Georgia" pitchFamily="18" charset="0"/>
                </a:rPr>
                <a:t>Mai </a:t>
              </a:r>
              <a:r>
                <a:rPr lang="en-US" b="1" dirty="0" err="1" smtClean="0">
                  <a:solidFill>
                    <a:srgbClr val="898989"/>
                  </a:solidFill>
                  <a:latin typeface="Georgia" pitchFamily="18" charset="0"/>
                </a:rPr>
                <a:t>sentito</a:t>
              </a:r>
              <a:r>
                <a:rPr lang="en-US" b="1" dirty="0" smtClean="0">
                  <a:solidFill>
                    <a:srgbClr val="898989"/>
                  </a:solidFill>
                  <a:latin typeface="Georgia" pitchFamily="18" charset="0"/>
                </a:rPr>
                <a:t> </a:t>
              </a:r>
              <a:r>
                <a:rPr lang="en-US" b="1" dirty="0" err="1" smtClean="0">
                  <a:solidFill>
                    <a:srgbClr val="898989"/>
                  </a:solidFill>
                  <a:latin typeface="Georgia" pitchFamily="18" charset="0"/>
                </a:rPr>
                <a:t>parlare</a:t>
              </a:r>
              <a:r>
                <a:rPr lang="en-US" b="1" dirty="0" smtClean="0">
                  <a:solidFill>
                    <a:srgbClr val="898989"/>
                  </a:solidFill>
                  <a:latin typeface="Georgia" pitchFamily="18" charset="0"/>
                </a:rPr>
                <a:t> di Rotary</a:t>
              </a:r>
              <a:endParaRPr lang="en-US" b="1" dirty="0">
                <a:solidFill>
                  <a:srgbClr val="898989"/>
                </a:solidFill>
                <a:latin typeface="Georgia" pitchFamily="18" charset="0"/>
              </a:endParaRPr>
            </a:p>
          </p:txBody>
        </p:sp>
        <p:sp>
          <p:nvSpPr>
            <p:cNvPr id="19" name="Rectangle 8"/>
            <p:cNvSpPr/>
            <p:nvPr/>
          </p:nvSpPr>
          <p:spPr>
            <a:xfrm>
              <a:off x="3779132" y="1350820"/>
              <a:ext cx="1996633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Georgia" pitchFamily="18" charset="0"/>
                </a:rPr>
                <a:t>Lo </a:t>
              </a:r>
              <a:r>
                <a:rPr lang="en-US" b="1" dirty="0" err="1" smtClean="0">
                  <a:solidFill>
                    <a:srgbClr val="0070C0"/>
                  </a:solidFill>
                  <a:latin typeface="Georgia" pitchFamily="18" charset="0"/>
                </a:rPr>
                <a:t>conosco</a:t>
              </a:r>
              <a:r>
                <a:rPr lang="en-US" b="1" dirty="0" smtClean="0">
                  <a:solidFill>
                    <a:srgbClr val="0070C0"/>
                  </a:solidFill>
                  <a:latin typeface="Georgia" pitchFamily="18" charset="0"/>
                </a:rPr>
                <a:t> solo di </a:t>
              </a:r>
              <a:r>
                <a:rPr lang="en-US" b="1" dirty="0" err="1" smtClean="0">
                  <a:solidFill>
                    <a:srgbClr val="0070C0"/>
                  </a:solidFill>
                  <a:latin typeface="Georgia" pitchFamily="18" charset="0"/>
                </a:rPr>
                <a:t>nome</a:t>
              </a:r>
              <a:endParaRPr lang="en-US" dirty="0"/>
            </a:p>
          </p:txBody>
        </p:sp>
        <p:sp>
          <p:nvSpPr>
            <p:cNvPr id="21" name="Rectangle 9"/>
            <p:cNvSpPr/>
            <p:nvPr/>
          </p:nvSpPr>
          <p:spPr>
            <a:xfrm>
              <a:off x="5717890" y="1350820"/>
              <a:ext cx="23728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Ho </a:t>
              </a:r>
              <a:r>
                <a:rPr lang="en-US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alcune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/>
              </a:r>
              <a:b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</a:br>
              <a:r>
                <a:rPr lang="en-US" b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familiarità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23" name="Left Brace 14"/>
            <p:cNvSpPr>
              <a:spLocks/>
            </p:cNvSpPr>
            <p:nvPr/>
          </p:nvSpPr>
          <p:spPr bwMode="auto">
            <a:xfrm rot="5400000">
              <a:off x="2404386" y="1477621"/>
              <a:ext cx="178063" cy="2324662"/>
            </a:xfrm>
            <a:prstGeom prst="leftBrace">
              <a:avLst>
                <a:gd name="adj1" fmla="val 8347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Left Brace 1"/>
            <p:cNvSpPr>
              <a:spLocks/>
            </p:cNvSpPr>
            <p:nvPr/>
          </p:nvSpPr>
          <p:spPr bwMode="auto">
            <a:xfrm rot="5400000">
              <a:off x="4756044" y="1524065"/>
              <a:ext cx="262730" cy="2216554"/>
            </a:xfrm>
            <a:prstGeom prst="leftBrace">
              <a:avLst>
                <a:gd name="adj1" fmla="val 8297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Left Brace 13"/>
            <p:cNvSpPr>
              <a:spLocks/>
            </p:cNvSpPr>
            <p:nvPr/>
          </p:nvSpPr>
          <p:spPr bwMode="auto">
            <a:xfrm rot="5400000">
              <a:off x="6662446" y="1966058"/>
              <a:ext cx="250825" cy="1347788"/>
            </a:xfrm>
            <a:prstGeom prst="leftBrace">
              <a:avLst>
                <a:gd name="adj1" fmla="val 8359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587244" y="2357751"/>
            <a:ext cx="566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Georgia" pitchFamily="18" charset="0"/>
              </a:rPr>
              <a:t>          </a:t>
            </a:r>
            <a:r>
              <a:rPr lang="it-IT" sz="2400" b="1" dirty="0" smtClean="0">
                <a:latin typeface="Georgia" pitchFamily="18" charset="0"/>
              </a:rPr>
              <a:t>40%                   40%               20%    </a:t>
            </a:r>
            <a:endParaRPr lang="it-IT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74" y="1333640"/>
            <a:ext cx="2892936" cy="4361244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881285" y="4437112"/>
            <a:ext cx="4919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Non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siamo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riconosciuti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per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ciò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che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davvero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facciamo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07342" y="1631718"/>
            <a:ext cx="49954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91B5C"/>
                </a:solidFill>
                <a:latin typeface="Arial Narrow" pitchFamily="34" charset="0"/>
              </a:defRPr>
            </a:lvl1pPr>
          </a:lstStyle>
          <a:p>
            <a:r>
              <a:rPr lang="it-IT" sz="3600" dirty="0" smtClean="0">
                <a:solidFill>
                  <a:schemeClr val="bg1">
                    <a:lumMod val="50000"/>
                  </a:schemeClr>
                </a:solidFill>
              </a:rPr>
              <a:t>È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DIFFICILE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7F7F7F"/>
                </a:solidFill>
              </a:rPr>
              <a:t>FAR SAPERE QUAL’</a:t>
            </a:r>
            <a:r>
              <a:rPr lang="it-IT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600" dirty="0" smtClean="0">
                <a:solidFill>
                  <a:schemeClr val="bg1">
                    <a:lumMod val="50000"/>
                  </a:schemeClr>
                </a:solidFill>
              </a:rPr>
              <a:t>È IL NOSTRO </a:t>
            </a:r>
            <a:r>
              <a:rPr lang="en-US" sz="3600" dirty="0" smtClean="0">
                <a:solidFill>
                  <a:srgbClr val="7F7F7F"/>
                </a:solidFill>
              </a:rPr>
              <a:t>POTENZIALE</a:t>
            </a:r>
          </a:p>
          <a:p>
            <a:endParaRPr lang="en-US" sz="3600" dirty="0">
              <a:solidFill>
                <a:srgbClr val="7F7F7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79512" y="191278"/>
            <a:ext cx="8964488" cy="533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   E’ EMERSO CHE IL  POTENZIALE  ROTARY  E’ SCONOSCIUTO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92233"/>
          </a:xfrm>
        </p:spPr>
        <p:txBody>
          <a:bodyPr/>
          <a:lstStyle/>
          <a:p>
            <a:r>
              <a:rPr lang="en-US" sz="2600" b="1" dirty="0" err="1" smtClean="0"/>
              <a:t>Mettendo</a:t>
            </a:r>
            <a:r>
              <a:rPr lang="en-US" sz="2600" b="1" dirty="0" smtClean="0"/>
              <a:t> in </a:t>
            </a:r>
            <a:r>
              <a:rPr lang="en-US" sz="2600" b="1" dirty="0" err="1" smtClean="0"/>
              <a:t>evidenza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quali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sono</a:t>
            </a:r>
            <a:r>
              <a:rPr lang="en-US" sz="2600" b="1" dirty="0" smtClean="0"/>
              <a:t> i </a:t>
            </a:r>
            <a:r>
              <a:rPr lang="en-US" sz="2600" b="1" dirty="0" err="1" smtClean="0"/>
              <a:t>nostri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punti</a:t>
            </a:r>
            <a:r>
              <a:rPr lang="en-US" sz="2600" b="1" dirty="0" smtClean="0"/>
              <a:t> di </a:t>
            </a:r>
            <a:r>
              <a:rPr lang="en-US" sz="2600" b="1" dirty="0" err="1" smtClean="0"/>
              <a:t>forza</a:t>
            </a:r>
            <a:endParaRPr lang="en-US" sz="2600" b="1" dirty="0" smtClean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600" b="1" dirty="0" err="1" smtClean="0"/>
              <a:t>Garantendo</a:t>
            </a:r>
            <a:r>
              <a:rPr lang="en-US" sz="2600" b="1" dirty="0" smtClean="0"/>
              <a:t> le </a:t>
            </a:r>
            <a:r>
              <a:rPr lang="en-US" sz="2600" b="1" dirty="0" err="1" smtClean="0"/>
              <a:t>nostre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azioni</a:t>
            </a:r>
            <a:r>
              <a:rPr lang="en-US" sz="2600" b="1" dirty="0" smtClean="0"/>
              <a:t> per </a:t>
            </a:r>
            <a:r>
              <a:rPr lang="en-US" sz="2600" b="1" dirty="0" err="1" smtClean="0"/>
              <a:t>supportare</a:t>
            </a:r>
            <a:r>
              <a:rPr lang="en-US" sz="2600" b="1" dirty="0" smtClean="0"/>
              <a:t> le </a:t>
            </a:r>
            <a:r>
              <a:rPr lang="en-US" sz="2600" b="1" dirty="0" err="1" smtClean="0"/>
              <a:t>nostre</a:t>
            </a:r>
            <a:r>
              <a:rPr lang="en-US" sz="2600" b="1" dirty="0" smtClean="0"/>
              <a:t> parole</a:t>
            </a:r>
          </a:p>
          <a:p>
            <a:endParaRPr lang="en-US" sz="800" b="1" dirty="0" smtClean="0"/>
          </a:p>
          <a:p>
            <a:r>
              <a:rPr lang="en-US" sz="2600" b="1" dirty="0" smtClean="0"/>
              <a:t>Far </a:t>
            </a:r>
            <a:r>
              <a:rPr lang="en-US" sz="2600" b="1" dirty="0" err="1" smtClean="0"/>
              <a:t>emergere</a:t>
            </a:r>
            <a:r>
              <a:rPr lang="en-US" sz="2600" b="1" dirty="0" smtClean="0"/>
              <a:t> le </a:t>
            </a:r>
            <a:r>
              <a:rPr lang="en-US" sz="2600" b="1" dirty="0" err="1" smtClean="0"/>
              <a:t>nostre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caratteristiche</a:t>
            </a:r>
            <a:endParaRPr lang="en-US" sz="1400" b="1" dirty="0" smtClean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600" b="1" dirty="0" err="1" smtClean="0"/>
              <a:t>Aiutando</a:t>
            </a:r>
            <a:r>
              <a:rPr lang="en-US" sz="2600" b="1" dirty="0" smtClean="0"/>
              <a:t> la </a:t>
            </a:r>
            <a:r>
              <a:rPr lang="en-US" sz="2600" b="1" dirty="0" err="1" smtClean="0"/>
              <a:t>gente</a:t>
            </a:r>
            <a:r>
              <a:rPr lang="en-US" sz="2600" b="1" dirty="0" smtClean="0"/>
              <a:t> a </a:t>
            </a:r>
            <a:r>
              <a:rPr lang="en-US" sz="2600" b="1" dirty="0" err="1" smtClean="0"/>
              <a:t>capire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ciò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facciamo</a:t>
            </a:r>
            <a:r>
              <a:rPr lang="en-US" sz="2600" b="1" dirty="0" smtClean="0"/>
              <a:t> in </a:t>
            </a:r>
            <a:r>
              <a:rPr lang="en-US" sz="2600" b="1" dirty="0" err="1" smtClean="0"/>
              <a:t>modo</a:t>
            </a:r>
            <a:r>
              <a:rPr lang="en-US" sz="2600" b="1" dirty="0" smtClean="0"/>
              <a:t> da </a:t>
            </a:r>
            <a:r>
              <a:rPr lang="en-US" sz="2600" b="1" dirty="0" err="1" smtClean="0"/>
              <a:t>coinvolgerle</a:t>
            </a:r>
            <a:endParaRPr lang="en-US" sz="2600" b="1" dirty="0" smtClean="0"/>
          </a:p>
          <a:p>
            <a:endParaRPr lang="en-US" sz="800" b="1" dirty="0"/>
          </a:p>
          <a:p>
            <a:r>
              <a:rPr lang="en-US" sz="2600" b="1" dirty="0" err="1" smtClean="0"/>
              <a:t>Rafforzando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nostro</a:t>
            </a:r>
            <a:r>
              <a:rPr lang="en-US" sz="2600" b="1" dirty="0" smtClean="0"/>
              <a:t> brand </a:t>
            </a:r>
            <a:r>
              <a:rPr lang="en-US" sz="2600" b="1" dirty="0" smtClean="0">
                <a:solidFill>
                  <a:srgbClr val="FF311B"/>
                </a:solidFill>
              </a:rPr>
              <a:t>con aggiornamento </a:t>
            </a:r>
            <a:r>
              <a:rPr lang="en-US" sz="2600" b="1" dirty="0" err="1" smtClean="0">
                <a:solidFill>
                  <a:srgbClr val="FF311B"/>
                </a:solidFill>
              </a:rPr>
              <a:t>della</a:t>
            </a:r>
            <a:r>
              <a:rPr lang="en-US" sz="2600" b="1" dirty="0" smtClean="0">
                <a:solidFill>
                  <a:srgbClr val="FF311B"/>
                </a:solidFill>
              </a:rPr>
              <a:t> nostra </a:t>
            </a:r>
            <a:r>
              <a:rPr lang="en-US" sz="2600" b="1" dirty="0" err="1" smtClean="0">
                <a:solidFill>
                  <a:srgbClr val="FF311B"/>
                </a:solidFill>
              </a:rPr>
              <a:t>identità</a:t>
            </a:r>
            <a:r>
              <a:rPr lang="en-US" sz="2600" b="1" dirty="0" smtClean="0">
                <a:solidFill>
                  <a:srgbClr val="FF311B"/>
                </a:solidFill>
              </a:rPr>
              <a:t> </a:t>
            </a:r>
            <a:r>
              <a:rPr lang="en-US" sz="2600" b="1" dirty="0" err="1" smtClean="0">
                <a:solidFill>
                  <a:srgbClr val="FF311B"/>
                </a:solidFill>
              </a:rPr>
              <a:t>visiva</a:t>
            </a:r>
            <a:endParaRPr lang="en-US" sz="2600" dirty="0">
              <a:solidFill>
                <a:srgbClr val="FF311B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7680" y="457200"/>
            <a:ext cx="8656320" cy="533400"/>
          </a:xfrm>
        </p:spPr>
        <p:txBody>
          <a:bodyPr/>
          <a:lstStyle/>
          <a:p>
            <a:r>
              <a:rPr lang="en-US" b="1" dirty="0" smtClean="0"/>
              <a:t>IN CHE MODO POSSIAMO FAR CONOSCERE IL POTENZIALE ROTARY?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916" y="1553110"/>
            <a:ext cx="65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58D85"/>
                </a:solidFill>
                <a:latin typeface="Georgia" pitchFamily="18" charset="0"/>
              </a:rPr>
              <a:t>Perché</a:t>
            </a:r>
            <a:r>
              <a:rPr lang="en-US" sz="2800" dirty="0" smtClean="0">
                <a:solidFill>
                  <a:srgbClr val="958D85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associarsi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al Rotary?</a:t>
            </a:r>
            <a:endParaRPr lang="en-US" sz="2800" b="1" dirty="0">
              <a:solidFill>
                <a:srgbClr val="01B4E7"/>
              </a:solidFill>
              <a:latin typeface="Georg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LE DOMANDE DELLA RICERCA</a:t>
            </a:r>
            <a:r>
              <a:rPr lang="en-US" sz="2200" dirty="0" smtClean="0"/>
              <a:t>: Perch</a:t>
            </a:r>
            <a:r>
              <a:rPr lang="fr-FR" sz="2200" dirty="0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associarsi</a:t>
            </a:r>
            <a:r>
              <a:rPr lang="en-US" sz="2200" dirty="0" smtClean="0"/>
              <a:t>? Perch</a:t>
            </a:r>
            <a:r>
              <a:rPr lang="fr-FR" sz="2200" dirty="0" smtClean="0"/>
              <a:t>é</a:t>
            </a:r>
            <a:r>
              <a:rPr lang="en-US" sz="2200" dirty="0" smtClean="0"/>
              <a:t> </a:t>
            </a:r>
            <a:r>
              <a:rPr lang="en-US" sz="2200" dirty="0" err="1" smtClean="0"/>
              <a:t>rimanere</a:t>
            </a:r>
            <a:r>
              <a:rPr lang="en-US" sz="2200" dirty="0" smtClean="0"/>
              <a:t> </a:t>
            </a:r>
            <a:r>
              <a:rPr lang="en-US" sz="2200" dirty="0" err="1" smtClean="0"/>
              <a:t>affiliati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529538" y="2348880"/>
            <a:ext cx="6244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958D85"/>
                </a:solidFill>
                <a:latin typeface="Georgia" pitchFamily="18" charset="0"/>
              </a:rPr>
              <a:t>Perché</a:t>
            </a:r>
            <a:r>
              <a:rPr lang="en-US" sz="2800" dirty="0" smtClean="0">
                <a:solidFill>
                  <a:srgbClr val="958D85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restare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01B4E7"/>
                </a:solidFill>
                <a:latin typeface="Georgia" pitchFamily="18" charset="0"/>
              </a:rPr>
              <a:t>affiliati</a:t>
            </a:r>
            <a:r>
              <a:rPr lang="en-US" sz="2800" b="1" dirty="0" smtClean="0">
                <a:solidFill>
                  <a:srgbClr val="01B4E7"/>
                </a:solidFill>
                <a:latin typeface="Georgia" pitchFamily="18" charset="0"/>
              </a:rPr>
              <a:t> al Rotary?</a:t>
            </a:r>
            <a:endParaRPr lang="en-US" sz="2800" b="1" dirty="0">
              <a:solidFill>
                <a:srgbClr val="01B4E7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518" y="5054918"/>
            <a:ext cx="5801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D91B5C"/>
                </a:solidFill>
                <a:latin typeface="Georgia" pitchFamily="18" charset="0"/>
              </a:rPr>
              <a:t>Amicizia</a:t>
            </a:r>
            <a:r>
              <a:rPr lang="en-US" sz="3200" b="1" dirty="0">
                <a:solidFill>
                  <a:srgbClr val="D91B5C"/>
                </a:solidFill>
                <a:latin typeface="Georgia" pitchFamily="18" charset="0"/>
              </a:rPr>
              <a:t> e </a:t>
            </a:r>
            <a:r>
              <a:rPr lang="en-US" sz="3200" b="1" dirty="0" err="1">
                <a:solidFill>
                  <a:srgbClr val="D91B5C"/>
                </a:solidFill>
                <a:latin typeface="Georgia" pitchFamily="18" charset="0"/>
              </a:rPr>
              <a:t>affiatamento</a:t>
            </a:r>
            <a:endParaRPr lang="en-US" sz="3200" b="1" dirty="0">
              <a:solidFill>
                <a:srgbClr val="D91B5C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916" y="3861048"/>
            <a:ext cx="7575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D91B5C"/>
                </a:solidFill>
                <a:latin typeface="Georgia" pitchFamily="18" charset="0"/>
              </a:rPr>
              <a:t>Per </a:t>
            </a:r>
            <a:r>
              <a:rPr lang="en-US" sz="2800" b="1" dirty="0" err="1">
                <a:solidFill>
                  <a:srgbClr val="D91B5C"/>
                </a:solidFill>
                <a:latin typeface="Georgia" pitchFamily="18" charset="0"/>
              </a:rPr>
              <a:t>avere</a:t>
            </a:r>
            <a:r>
              <a:rPr lang="en-US" sz="2800" b="1" dirty="0">
                <a:solidFill>
                  <a:srgbClr val="D91B5C"/>
                </a:solidFill>
                <a:latin typeface="Georgia" pitchFamily="18" charset="0"/>
              </a:rPr>
              <a:t> un </a:t>
            </a:r>
            <a:r>
              <a:rPr lang="en-US" sz="2800" b="1" dirty="0" err="1">
                <a:solidFill>
                  <a:srgbClr val="D91B5C"/>
                </a:solidFill>
                <a:latin typeface="Georgia" pitchFamily="18" charset="0"/>
              </a:rPr>
              <a:t>impatto</a:t>
            </a:r>
            <a:r>
              <a:rPr lang="en-US" sz="2800" b="1" dirty="0">
                <a:solidFill>
                  <a:srgbClr val="D91B5C"/>
                </a:solidFill>
                <a:latin typeface="Georgia" pitchFamily="18" charset="0"/>
              </a:rPr>
              <a:t> </a:t>
            </a:r>
            <a:r>
              <a:rPr lang="en-US" sz="2800" b="1" dirty="0" err="1">
                <a:solidFill>
                  <a:srgbClr val="D91B5C"/>
                </a:solidFill>
                <a:latin typeface="Georgia" pitchFamily="18" charset="0"/>
              </a:rPr>
              <a:t>positivo</a:t>
            </a:r>
            <a:r>
              <a:rPr lang="en-US" sz="2800" b="1" dirty="0">
                <a:solidFill>
                  <a:srgbClr val="D91B5C"/>
                </a:solidFill>
                <a:latin typeface="Georgia" pitchFamily="18" charset="0"/>
              </a:rPr>
              <a:t> </a:t>
            </a:r>
            <a:r>
              <a:rPr lang="en-US" sz="2800" b="1" dirty="0" err="1">
                <a:solidFill>
                  <a:srgbClr val="D91B5C"/>
                </a:solidFill>
                <a:latin typeface="Georgia" pitchFamily="18" charset="0"/>
              </a:rPr>
              <a:t>nella</a:t>
            </a:r>
            <a:r>
              <a:rPr lang="en-US" sz="2800" b="1" dirty="0">
                <a:solidFill>
                  <a:srgbClr val="D91B5C"/>
                </a:solidFill>
                <a:latin typeface="Georgia" pitchFamily="18" charset="0"/>
              </a:rPr>
              <a:t> </a:t>
            </a:r>
            <a:r>
              <a:rPr lang="en-US" sz="2800" b="1" dirty="0" err="1">
                <a:solidFill>
                  <a:srgbClr val="D91B5C"/>
                </a:solidFill>
                <a:latin typeface="Georgia" pitchFamily="18" charset="0"/>
              </a:rPr>
              <a:t>comunità</a:t>
            </a:r>
            <a:endParaRPr lang="en-US" sz="2800" b="1" dirty="0">
              <a:solidFill>
                <a:srgbClr val="D91B5C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9538" y="3325634"/>
            <a:ext cx="692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latin typeface="Georgia" pitchFamily="18" charset="0"/>
              </a:rPr>
              <a:t>Le risposte:</a:t>
            </a:r>
            <a:endParaRPr lang="it-IT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mmunications_Templa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ommunications_Templa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2802</Words>
  <Application>Microsoft Office PowerPoint</Application>
  <PresentationFormat>Presentazione su schermo (4:3)</PresentationFormat>
  <Paragraphs>625</Paragraphs>
  <Slides>56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56</vt:i4>
      </vt:variant>
    </vt:vector>
  </HeadingPairs>
  <TitlesOfParts>
    <vt:vector size="58" baseType="lpstr">
      <vt:lpstr>1_Communications_Template</vt:lpstr>
      <vt:lpstr>2_Communications_Template</vt:lpstr>
      <vt:lpstr>Presentazione standard di PowerPoint</vt:lpstr>
      <vt:lpstr>I RINGRAZIAMENTI</vt:lpstr>
      <vt:lpstr>Presentazione standard di PowerPoint</vt:lpstr>
      <vt:lpstr>  I PRINCIPI a cui ci siamo attenuti per organizzare la comunicazione</vt:lpstr>
      <vt:lpstr>La RICERCA: come e dove è stata fatta</vt:lpstr>
      <vt:lpstr>I RISULTATI DELLA RICERCA</vt:lpstr>
      <vt:lpstr>    E’ EMERSO CHE IL  POTENZIALE  ROTARY  E’ SCONOSCIUTO</vt:lpstr>
      <vt:lpstr>IN CHE MODO POSSIAMO FAR CONOSCERE IL POTENZIALE ROTARY?</vt:lpstr>
      <vt:lpstr>LE DOMANDE DELLA RICERCA: Perché associarsi? Perché rimanere affiliati?</vt:lpstr>
      <vt:lpstr>      APPLICHIAMO LE STRATEGIE: LA NOSTRA  ANIMA</vt:lpstr>
      <vt:lpstr> APPLICHIAMO LE STRATEGIE: ECCO IL NOSTRO MESSAGGIO</vt:lpstr>
      <vt:lpstr>APPLICHIAMO LE STRATEGIE: ECCO LA NOSTRA VOCE</vt:lpstr>
      <vt:lpstr>Presentazione standard di PowerPoint</vt:lpstr>
      <vt:lpstr>IDENTITÀ VISIVA: LA NOSTRA FIRMA E MARCHIO DI ECCELLENZA</vt:lpstr>
      <vt:lpstr>IDENTITÀ VISIVA: I NOSTRI COLORI</vt:lpstr>
      <vt:lpstr>CLUBS</vt:lpstr>
      <vt:lpstr>PROGETTI DI SERVIZIO – AREE DI INTERESSE</vt:lpstr>
      <vt:lpstr>PROGETTI DI SERVIZIO – LOCALE</vt:lpstr>
      <vt:lpstr>REGOLE PER IL PIANO STRATEGICO DELLA COMUNICAZIONE</vt:lpstr>
      <vt:lpstr>I RISULTATI CHE LA COMUNICAZIONE ATTENDE</vt:lpstr>
      <vt:lpstr>I MEZZI DI COMUNICAZIONE DEL DISTRETTO 2072</vt:lpstr>
      <vt:lpstr>1. IL SITO DEL DISTRETTO</vt:lpstr>
      <vt:lpstr>I DATI DI 11 MESI RILEVATI DA GOOGLE ANALYTICS</vt:lpstr>
      <vt:lpstr>Presentazione standard di PowerPoint</vt:lpstr>
      <vt:lpstr>Presentazione standard di PowerPoint</vt:lpstr>
      <vt:lpstr>Presentazione standard di PowerPoint</vt:lpstr>
      <vt:lpstr>2. LA RIVISTA DISTRETTUALE</vt:lpstr>
      <vt:lpstr>I DATI</vt:lpstr>
      <vt:lpstr>Presentazione standard di PowerPoint</vt:lpstr>
      <vt:lpstr>3 LA NEWSLETTER</vt:lpstr>
      <vt:lpstr>I DATI (media mensile)</vt:lpstr>
      <vt:lpstr>Presentazione standard di PowerPoint</vt:lpstr>
      <vt:lpstr>Presentazione standard di PowerPoint</vt:lpstr>
      <vt:lpstr>4. FACEBOOK DISTRETTO 2072</vt:lpstr>
      <vt:lpstr>Presentazione standard di PowerPoint</vt:lpstr>
      <vt:lpstr>5. TWITTER</vt:lpstr>
      <vt:lpstr>Presentazione standard di PowerPoint</vt:lpstr>
      <vt:lpstr>6. CARTELLA STAMPA DEL DISTRETTO E ROTARY ITALIA</vt:lpstr>
      <vt:lpstr>Presentazione standard di PowerPoint</vt:lpstr>
      <vt:lpstr>7. COLLANA VIVIAMO IL ROTARY</vt:lpstr>
      <vt:lpstr>Presentazione standard di PowerPoint</vt:lpstr>
      <vt:lpstr>8. I POCKET DELLA COMUNICAZIONE</vt:lpstr>
      <vt:lpstr>Presentazione standard di PowerPoint</vt:lpstr>
      <vt:lpstr>9. INFORMATIZZAZIONE DEL DISTRETTO 2072</vt:lpstr>
      <vt:lpstr>INFORMATIZZAZIONE</vt:lpstr>
      <vt:lpstr>Presentazione standard di PowerPoint</vt:lpstr>
      <vt:lpstr>COMUNICHIAMO IL ROTARY</vt:lpstr>
      <vt:lpstr>LA SOVVENZIONE DEL ROTARY I INTERNATIONAL E GLI OBIETTIVI</vt:lpstr>
      <vt:lpstr>IL PROGETTO NAZIONALE</vt:lpstr>
      <vt:lpstr>IL PROGETTO NAZIONALE – I contenuti da pubblicare</vt:lpstr>
      <vt:lpstr>I MEDIA TRADIZIONALI – campagna  «L’Umanità in movimento»</vt:lpstr>
      <vt:lpstr>I MEDIA TRADIZIONALI – campagna «This Close»</vt:lpstr>
      <vt:lpstr>I MEDIA LOCALI</vt:lpstr>
      <vt:lpstr>II MEDIA DAYS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gianluigi43</dc:creator>
  <cp:lastModifiedBy>gianluigi43</cp:lastModifiedBy>
  <cp:revision>49</cp:revision>
  <cp:lastPrinted>2014-05-11T12:14:10Z</cp:lastPrinted>
  <dcterms:created xsi:type="dcterms:W3CDTF">2014-05-11T10:15:25Z</dcterms:created>
  <dcterms:modified xsi:type="dcterms:W3CDTF">2014-06-08T14:51:17Z</dcterms:modified>
</cp:coreProperties>
</file>