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7008813" cy="9294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90FCB-1542-400B-8770-74F801B31E3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1511323-249A-484D-B5EE-44849DF6AF12}">
      <dgm:prSet phldrT="[Testo]"/>
      <dgm:spPr/>
      <dgm:t>
        <a:bodyPr/>
        <a:lstStyle/>
        <a:p>
          <a:r>
            <a:rPr lang="en-US" dirty="0" err="1" smtClean="0"/>
            <a:t>avvocati</a:t>
          </a:r>
          <a:endParaRPr lang="en-US" dirty="0"/>
        </a:p>
      </dgm:t>
    </dgm:pt>
    <dgm:pt modelId="{2121D705-8883-404D-B588-EEB37755E31D}" type="parTrans" cxnId="{4FF28E6A-6204-4D52-AC6E-2BFF9F710B58}">
      <dgm:prSet/>
      <dgm:spPr/>
      <dgm:t>
        <a:bodyPr/>
        <a:lstStyle/>
        <a:p>
          <a:endParaRPr lang="en-US"/>
        </a:p>
      </dgm:t>
    </dgm:pt>
    <dgm:pt modelId="{3744F88A-6F69-41CC-9834-0DEC947FC80A}" type="sibTrans" cxnId="{4FF28E6A-6204-4D52-AC6E-2BFF9F710B58}">
      <dgm:prSet/>
      <dgm:spPr/>
      <dgm:t>
        <a:bodyPr/>
        <a:lstStyle/>
        <a:p>
          <a:endParaRPr lang="en-US"/>
        </a:p>
      </dgm:t>
    </dgm:pt>
    <dgm:pt modelId="{415CDCA0-9A25-445C-BA76-31126A866FE7}">
      <dgm:prSet phldrT="[Testo]"/>
      <dgm:spPr/>
      <dgm:t>
        <a:bodyPr/>
        <a:lstStyle/>
        <a:p>
          <a:r>
            <a:rPr lang="en-US" dirty="0" err="1" smtClean="0"/>
            <a:t>accademici</a:t>
          </a:r>
          <a:endParaRPr lang="en-US" dirty="0"/>
        </a:p>
      </dgm:t>
    </dgm:pt>
    <dgm:pt modelId="{79332F5E-BDAD-4BE8-AA4C-22EF2FCDFD68}" type="parTrans" cxnId="{61A934D7-45AA-4CA0-A900-B842FFE8FD5D}">
      <dgm:prSet/>
      <dgm:spPr/>
      <dgm:t>
        <a:bodyPr/>
        <a:lstStyle/>
        <a:p>
          <a:endParaRPr lang="en-US"/>
        </a:p>
      </dgm:t>
    </dgm:pt>
    <dgm:pt modelId="{7538E09E-57BF-435F-9AB4-7131BE417AD9}" type="sibTrans" cxnId="{61A934D7-45AA-4CA0-A900-B842FFE8FD5D}">
      <dgm:prSet/>
      <dgm:spPr/>
      <dgm:t>
        <a:bodyPr/>
        <a:lstStyle/>
        <a:p>
          <a:endParaRPr lang="en-US"/>
        </a:p>
      </dgm:t>
    </dgm:pt>
    <dgm:pt modelId="{9AAD7E78-82F9-47EF-B5DC-DF79B3D11B16}">
      <dgm:prSet phldrT="[Testo]"/>
      <dgm:spPr/>
      <dgm:t>
        <a:bodyPr/>
        <a:lstStyle/>
        <a:p>
          <a:r>
            <a:rPr lang="en-US" dirty="0" err="1" smtClean="0"/>
            <a:t>ingegneri</a:t>
          </a:r>
          <a:endParaRPr lang="en-US" dirty="0"/>
        </a:p>
      </dgm:t>
    </dgm:pt>
    <dgm:pt modelId="{005C4A0E-B948-4D65-A721-04FB50BAFE8D}" type="parTrans" cxnId="{CB7D88FF-36BF-4AA3-9747-1F018F3B3B4F}">
      <dgm:prSet/>
      <dgm:spPr/>
      <dgm:t>
        <a:bodyPr/>
        <a:lstStyle/>
        <a:p>
          <a:endParaRPr lang="en-US"/>
        </a:p>
      </dgm:t>
    </dgm:pt>
    <dgm:pt modelId="{53217ACD-6209-4966-A622-9F7EEA8A52EA}" type="sibTrans" cxnId="{CB7D88FF-36BF-4AA3-9747-1F018F3B3B4F}">
      <dgm:prSet/>
      <dgm:spPr/>
      <dgm:t>
        <a:bodyPr/>
        <a:lstStyle/>
        <a:p>
          <a:endParaRPr lang="en-US"/>
        </a:p>
      </dgm:t>
    </dgm:pt>
    <dgm:pt modelId="{0DAE059E-258E-4765-BE8C-3AB162FE35A2}">
      <dgm:prSet phldrT="[Testo]"/>
      <dgm:spPr/>
      <dgm:t>
        <a:bodyPr/>
        <a:lstStyle/>
        <a:p>
          <a:r>
            <a:rPr lang="en-US" dirty="0" err="1" smtClean="0"/>
            <a:t>medici</a:t>
          </a:r>
          <a:endParaRPr lang="en-US" dirty="0"/>
        </a:p>
      </dgm:t>
    </dgm:pt>
    <dgm:pt modelId="{DB001ED8-C405-452F-9127-5907C75D4B15}" type="parTrans" cxnId="{F7C76B1D-BB0E-4303-95A0-F55E1476D005}">
      <dgm:prSet/>
      <dgm:spPr/>
      <dgm:t>
        <a:bodyPr/>
        <a:lstStyle/>
        <a:p>
          <a:endParaRPr lang="en-US"/>
        </a:p>
      </dgm:t>
    </dgm:pt>
    <dgm:pt modelId="{778BBED9-947F-4A66-82B7-88C44CC8E919}" type="sibTrans" cxnId="{F7C76B1D-BB0E-4303-95A0-F55E1476D005}">
      <dgm:prSet/>
      <dgm:spPr/>
      <dgm:t>
        <a:bodyPr/>
        <a:lstStyle/>
        <a:p>
          <a:endParaRPr lang="en-US"/>
        </a:p>
      </dgm:t>
    </dgm:pt>
    <dgm:pt modelId="{BE80E5F3-1791-496E-B73F-A7C40AF8922C}">
      <dgm:prSet phldrT="[Testo]"/>
      <dgm:spPr/>
      <dgm:t>
        <a:bodyPr/>
        <a:lstStyle/>
        <a:p>
          <a:r>
            <a:rPr lang="en-US" dirty="0" err="1" smtClean="0"/>
            <a:t>imprenditori</a:t>
          </a:r>
          <a:endParaRPr lang="en-US" dirty="0"/>
        </a:p>
      </dgm:t>
    </dgm:pt>
    <dgm:pt modelId="{F7D043E8-E1B5-4C3F-BD1F-6EBA778094DF}" type="parTrans" cxnId="{3D97AE86-64D6-4396-BC7F-AD570D8855E8}">
      <dgm:prSet/>
      <dgm:spPr/>
      <dgm:t>
        <a:bodyPr/>
        <a:lstStyle/>
        <a:p>
          <a:endParaRPr lang="en-US"/>
        </a:p>
      </dgm:t>
    </dgm:pt>
    <dgm:pt modelId="{8D750C91-32AE-43A4-8326-CC61C5F73FC5}" type="sibTrans" cxnId="{3D97AE86-64D6-4396-BC7F-AD570D8855E8}">
      <dgm:prSet/>
      <dgm:spPr/>
      <dgm:t>
        <a:bodyPr/>
        <a:lstStyle/>
        <a:p>
          <a:endParaRPr lang="en-US"/>
        </a:p>
      </dgm:t>
    </dgm:pt>
    <dgm:pt modelId="{B14D594D-56E0-447A-8503-634208C12B15}" type="pres">
      <dgm:prSet presAssocID="{54890FCB-1542-400B-8770-74F801B31E39}" presName="compositeShape" presStyleCnt="0">
        <dgm:presLayoutVars>
          <dgm:chMax val="7"/>
          <dgm:dir/>
          <dgm:resizeHandles val="exact"/>
        </dgm:presLayoutVars>
      </dgm:prSet>
      <dgm:spPr/>
    </dgm:pt>
    <dgm:pt modelId="{67DC9C2E-E782-4A7A-A81C-534A94951A33}" type="pres">
      <dgm:prSet presAssocID="{01511323-249A-484D-B5EE-44849DF6AF12}" presName="circ1" presStyleLbl="vennNode1" presStyleIdx="0" presStyleCnt="5" custLinFactNeighborX="-202" custLinFactNeighborY="-1436"/>
      <dgm:spPr>
        <a:solidFill>
          <a:srgbClr val="7030A0">
            <a:alpha val="50000"/>
          </a:srgbClr>
        </a:solidFill>
      </dgm:spPr>
    </dgm:pt>
    <dgm:pt modelId="{15BCEA7B-EE84-4C6C-95C1-4039033364BA}" type="pres">
      <dgm:prSet presAssocID="{01511323-249A-484D-B5EE-44849DF6AF12}" presName="circ1Tx" presStyleLbl="revTx" presStyleIdx="0" presStyleCnt="0" custLinFactNeighborX="-63468" custLinFactNeighborY="318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DCA4F-3C52-43F3-B113-B485078B3FCB}" type="pres">
      <dgm:prSet presAssocID="{BE80E5F3-1791-496E-B73F-A7C40AF8922C}" presName="circ2" presStyleLbl="vennNode1" presStyleIdx="1" presStyleCnt="5" custLinFactNeighborX="5234" custLinFactNeighborY="-2746"/>
      <dgm:spPr>
        <a:solidFill>
          <a:schemeClr val="accent2">
            <a:alpha val="50000"/>
          </a:schemeClr>
        </a:solidFill>
      </dgm:spPr>
    </dgm:pt>
    <dgm:pt modelId="{56D40320-0804-415C-8FE6-21A8EA3779E8}" type="pres">
      <dgm:prSet presAssocID="{BE80E5F3-1791-496E-B73F-A7C40AF8922C}" presName="circ2Tx" presStyleLbl="revTx" presStyleIdx="0" presStyleCnt="0" custLinFactNeighborX="179" custLinFactNeighborY="95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54112-FD77-42DB-935C-0B4A57F09541}" type="pres">
      <dgm:prSet presAssocID="{0DAE059E-258E-4765-BE8C-3AB162FE35A2}" presName="circ3" presStyleLbl="vennNode1" presStyleIdx="2" presStyleCnt="5"/>
      <dgm:spPr>
        <a:solidFill>
          <a:srgbClr val="FFFF00">
            <a:alpha val="50000"/>
          </a:srgbClr>
        </a:solidFill>
      </dgm:spPr>
    </dgm:pt>
    <dgm:pt modelId="{7E68F461-BCAE-43C3-8D8A-01F891D1DDC2}" type="pres">
      <dgm:prSet presAssocID="{0DAE059E-258E-4765-BE8C-3AB162FE35A2}" presName="circ3Tx" presStyleLbl="revTx" presStyleIdx="0" presStyleCnt="0" custLinFactY="-100000" custLinFactNeighborX="-18510" custLinFactNeighborY="-114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60A59-4A37-4D43-BAB2-07A4BFA24EE6}" type="pres">
      <dgm:prSet presAssocID="{415CDCA0-9A25-445C-BA76-31126A866FE7}" presName="circ4" presStyleLbl="vennNode1" presStyleIdx="3" presStyleCnt="5"/>
      <dgm:spPr>
        <a:solidFill>
          <a:srgbClr val="FF0000">
            <a:alpha val="50000"/>
          </a:srgbClr>
        </a:solidFill>
      </dgm:spPr>
    </dgm:pt>
    <dgm:pt modelId="{ED9D735F-7B5C-46EA-93E9-68569AEE370D}" type="pres">
      <dgm:prSet presAssocID="{415CDCA0-9A25-445C-BA76-31126A866FE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CCCCA-FB41-4677-AF4C-EB246603AC29}" type="pres">
      <dgm:prSet presAssocID="{9AAD7E78-82F9-47EF-B5DC-DF79B3D11B16}" presName="circ5" presStyleLbl="vennNode1" presStyleIdx="4" presStyleCnt="5"/>
      <dgm:spPr>
        <a:solidFill>
          <a:srgbClr val="00B050">
            <a:alpha val="50000"/>
          </a:srgbClr>
        </a:solidFill>
      </dgm:spPr>
    </dgm:pt>
    <dgm:pt modelId="{40C4A2E5-7F90-4164-B963-A46FF4AE723B}" type="pres">
      <dgm:prSet presAssocID="{9AAD7E78-82F9-47EF-B5DC-DF79B3D11B1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C76B1D-BB0E-4303-95A0-F55E1476D005}" srcId="{54890FCB-1542-400B-8770-74F801B31E39}" destId="{0DAE059E-258E-4765-BE8C-3AB162FE35A2}" srcOrd="2" destOrd="0" parTransId="{DB001ED8-C405-452F-9127-5907C75D4B15}" sibTransId="{778BBED9-947F-4A66-82B7-88C44CC8E919}"/>
    <dgm:cxn modelId="{CB7D88FF-36BF-4AA3-9747-1F018F3B3B4F}" srcId="{54890FCB-1542-400B-8770-74F801B31E39}" destId="{9AAD7E78-82F9-47EF-B5DC-DF79B3D11B16}" srcOrd="4" destOrd="0" parTransId="{005C4A0E-B948-4D65-A721-04FB50BAFE8D}" sibTransId="{53217ACD-6209-4966-A622-9F7EEA8A52EA}"/>
    <dgm:cxn modelId="{61A934D7-45AA-4CA0-A900-B842FFE8FD5D}" srcId="{54890FCB-1542-400B-8770-74F801B31E39}" destId="{415CDCA0-9A25-445C-BA76-31126A866FE7}" srcOrd="3" destOrd="0" parTransId="{79332F5E-BDAD-4BE8-AA4C-22EF2FCDFD68}" sibTransId="{7538E09E-57BF-435F-9AB4-7131BE417AD9}"/>
    <dgm:cxn modelId="{A2655F31-1EA7-4FC4-8361-1B1C4B08F5D0}" type="presOf" srcId="{0DAE059E-258E-4765-BE8C-3AB162FE35A2}" destId="{7E68F461-BCAE-43C3-8D8A-01F891D1DDC2}" srcOrd="0" destOrd="0" presId="urn:microsoft.com/office/officeart/2005/8/layout/venn1"/>
    <dgm:cxn modelId="{3D97AE86-64D6-4396-BC7F-AD570D8855E8}" srcId="{54890FCB-1542-400B-8770-74F801B31E39}" destId="{BE80E5F3-1791-496E-B73F-A7C40AF8922C}" srcOrd="1" destOrd="0" parTransId="{F7D043E8-E1B5-4C3F-BD1F-6EBA778094DF}" sibTransId="{8D750C91-32AE-43A4-8326-CC61C5F73FC5}"/>
    <dgm:cxn modelId="{F2F62603-5889-4E81-B2CB-E622DADFED43}" type="presOf" srcId="{BE80E5F3-1791-496E-B73F-A7C40AF8922C}" destId="{56D40320-0804-415C-8FE6-21A8EA3779E8}" srcOrd="0" destOrd="0" presId="urn:microsoft.com/office/officeart/2005/8/layout/venn1"/>
    <dgm:cxn modelId="{0003CCC9-6339-4905-89E4-7454FA11CE32}" type="presOf" srcId="{01511323-249A-484D-B5EE-44849DF6AF12}" destId="{15BCEA7B-EE84-4C6C-95C1-4039033364BA}" srcOrd="0" destOrd="0" presId="urn:microsoft.com/office/officeart/2005/8/layout/venn1"/>
    <dgm:cxn modelId="{4FF28E6A-6204-4D52-AC6E-2BFF9F710B58}" srcId="{54890FCB-1542-400B-8770-74F801B31E39}" destId="{01511323-249A-484D-B5EE-44849DF6AF12}" srcOrd="0" destOrd="0" parTransId="{2121D705-8883-404D-B588-EEB37755E31D}" sibTransId="{3744F88A-6F69-41CC-9834-0DEC947FC80A}"/>
    <dgm:cxn modelId="{42A84A12-C845-4D16-AF2A-C9161C18EB72}" type="presOf" srcId="{54890FCB-1542-400B-8770-74F801B31E39}" destId="{B14D594D-56E0-447A-8503-634208C12B15}" srcOrd="0" destOrd="0" presId="urn:microsoft.com/office/officeart/2005/8/layout/venn1"/>
    <dgm:cxn modelId="{3146DFB3-32C7-478B-B3F9-C39FF0E69216}" type="presOf" srcId="{9AAD7E78-82F9-47EF-B5DC-DF79B3D11B16}" destId="{40C4A2E5-7F90-4164-B963-A46FF4AE723B}" srcOrd="0" destOrd="0" presId="urn:microsoft.com/office/officeart/2005/8/layout/venn1"/>
    <dgm:cxn modelId="{5EB23D59-9C12-49BA-8E57-E3F7E47D1AB6}" type="presOf" srcId="{415CDCA0-9A25-445C-BA76-31126A866FE7}" destId="{ED9D735F-7B5C-46EA-93E9-68569AEE370D}" srcOrd="0" destOrd="0" presId="urn:microsoft.com/office/officeart/2005/8/layout/venn1"/>
    <dgm:cxn modelId="{E1EA6E73-52F6-4C2D-A3FA-4DD92C4F908A}" type="presParOf" srcId="{B14D594D-56E0-447A-8503-634208C12B15}" destId="{67DC9C2E-E782-4A7A-A81C-534A94951A33}" srcOrd="0" destOrd="0" presId="urn:microsoft.com/office/officeart/2005/8/layout/venn1"/>
    <dgm:cxn modelId="{1A6C43CF-34AE-41FF-95D0-E6CEBC62CE7C}" type="presParOf" srcId="{B14D594D-56E0-447A-8503-634208C12B15}" destId="{15BCEA7B-EE84-4C6C-95C1-4039033364BA}" srcOrd="1" destOrd="0" presId="urn:microsoft.com/office/officeart/2005/8/layout/venn1"/>
    <dgm:cxn modelId="{28B0DF92-620F-44C6-BCE5-6F611D01525A}" type="presParOf" srcId="{B14D594D-56E0-447A-8503-634208C12B15}" destId="{F07DCA4F-3C52-43F3-B113-B485078B3FCB}" srcOrd="2" destOrd="0" presId="urn:microsoft.com/office/officeart/2005/8/layout/venn1"/>
    <dgm:cxn modelId="{460A9E25-F5E3-446C-9950-7954474B1A00}" type="presParOf" srcId="{B14D594D-56E0-447A-8503-634208C12B15}" destId="{56D40320-0804-415C-8FE6-21A8EA3779E8}" srcOrd="3" destOrd="0" presId="urn:microsoft.com/office/officeart/2005/8/layout/venn1"/>
    <dgm:cxn modelId="{CEE0BE39-02A0-49A4-ADE2-EF17B8EB4EDD}" type="presParOf" srcId="{B14D594D-56E0-447A-8503-634208C12B15}" destId="{2D154112-FD77-42DB-935C-0B4A57F09541}" srcOrd="4" destOrd="0" presId="urn:microsoft.com/office/officeart/2005/8/layout/venn1"/>
    <dgm:cxn modelId="{DD917453-4E42-40D2-9204-CAF4AE753DD1}" type="presParOf" srcId="{B14D594D-56E0-447A-8503-634208C12B15}" destId="{7E68F461-BCAE-43C3-8D8A-01F891D1DDC2}" srcOrd="5" destOrd="0" presId="urn:microsoft.com/office/officeart/2005/8/layout/venn1"/>
    <dgm:cxn modelId="{F9F8A047-036D-4ED9-AFF8-EDF9FFF4B40E}" type="presParOf" srcId="{B14D594D-56E0-447A-8503-634208C12B15}" destId="{85C60A59-4A37-4D43-BAB2-07A4BFA24EE6}" srcOrd="6" destOrd="0" presId="urn:microsoft.com/office/officeart/2005/8/layout/venn1"/>
    <dgm:cxn modelId="{8493AAB7-C0F2-4427-AB2E-ACE3959B08CB}" type="presParOf" srcId="{B14D594D-56E0-447A-8503-634208C12B15}" destId="{ED9D735F-7B5C-46EA-93E9-68569AEE370D}" srcOrd="7" destOrd="0" presId="urn:microsoft.com/office/officeart/2005/8/layout/venn1"/>
    <dgm:cxn modelId="{B12A869E-5AA1-4D23-87EF-DDAE22F0CC73}" type="presParOf" srcId="{B14D594D-56E0-447A-8503-634208C12B15}" destId="{1DECCCCA-FB41-4677-AF4C-EB246603AC29}" srcOrd="8" destOrd="0" presId="urn:microsoft.com/office/officeart/2005/8/layout/venn1"/>
    <dgm:cxn modelId="{296730B4-CC0B-47C1-80E2-5B36A3FDC2F8}" type="presParOf" srcId="{B14D594D-56E0-447A-8503-634208C12B15}" destId="{40C4A2E5-7F90-4164-B963-A46FF4AE723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C9C2E-E782-4A7A-A81C-534A94951A33}">
      <dsp:nvSpPr>
        <dsp:cNvPr id="0" name=""/>
        <dsp:cNvSpPr/>
      </dsp:nvSpPr>
      <dsp:spPr>
        <a:xfrm>
          <a:off x="2333926" y="1137814"/>
          <a:ext cx="1422399" cy="1422400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5BCEA7B-EE84-4C6C-95C1-4039033364BA}">
      <dsp:nvSpPr>
        <dsp:cNvPr id="0" name=""/>
        <dsp:cNvSpPr/>
      </dsp:nvSpPr>
      <dsp:spPr>
        <a:xfrm>
          <a:off x="1175796" y="303807"/>
          <a:ext cx="1649984" cy="9550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avvocati</a:t>
          </a:r>
          <a:endParaRPr lang="en-US" sz="2200" kern="1200" dirty="0"/>
        </a:p>
      </dsp:txBody>
      <dsp:txXfrm>
        <a:off x="1175796" y="303807"/>
        <a:ext cx="1649984" cy="955040"/>
      </dsp:txXfrm>
    </dsp:sp>
    <dsp:sp modelId="{F07DCA4F-3C52-43F3-B113-B485078B3FCB}">
      <dsp:nvSpPr>
        <dsp:cNvPr id="0" name=""/>
        <dsp:cNvSpPr/>
      </dsp:nvSpPr>
      <dsp:spPr>
        <a:xfrm>
          <a:off x="2952329" y="1512169"/>
          <a:ext cx="1422399" cy="1422400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D40320-0804-415C-8FE6-21A8EA3779E8}">
      <dsp:nvSpPr>
        <dsp:cNvPr id="0" name=""/>
        <dsp:cNvSpPr/>
      </dsp:nvSpPr>
      <dsp:spPr>
        <a:xfrm>
          <a:off x="4416151" y="2248022"/>
          <a:ext cx="1479295" cy="103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imprenditori</a:t>
          </a:r>
          <a:endParaRPr lang="en-US" sz="2200" kern="1200" dirty="0"/>
        </a:p>
      </dsp:txBody>
      <dsp:txXfrm>
        <a:off x="4416151" y="2248022"/>
        <a:ext cx="1479295" cy="1036320"/>
      </dsp:txXfrm>
    </dsp:sp>
    <dsp:sp modelId="{2D154112-FD77-42DB-935C-0B4A57F09541}">
      <dsp:nvSpPr>
        <dsp:cNvPr id="0" name=""/>
        <dsp:cNvSpPr/>
      </dsp:nvSpPr>
      <dsp:spPr>
        <a:xfrm>
          <a:off x="2671348" y="2187651"/>
          <a:ext cx="1422399" cy="14224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68F461-BCAE-43C3-8D8A-01F891D1DDC2}">
      <dsp:nvSpPr>
        <dsp:cNvPr id="0" name=""/>
        <dsp:cNvSpPr/>
      </dsp:nvSpPr>
      <dsp:spPr>
        <a:xfrm>
          <a:off x="3912102" y="807861"/>
          <a:ext cx="1479295" cy="103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medici</a:t>
          </a:r>
          <a:endParaRPr lang="en-US" sz="2200" kern="1200" dirty="0"/>
        </a:p>
      </dsp:txBody>
      <dsp:txXfrm>
        <a:off x="3912102" y="807861"/>
        <a:ext cx="1479295" cy="1036320"/>
      </dsp:txXfrm>
    </dsp:sp>
    <dsp:sp modelId="{85C60A59-4A37-4D43-BAB2-07A4BFA24EE6}">
      <dsp:nvSpPr>
        <dsp:cNvPr id="0" name=""/>
        <dsp:cNvSpPr/>
      </dsp:nvSpPr>
      <dsp:spPr>
        <a:xfrm>
          <a:off x="2002251" y="2187651"/>
          <a:ext cx="1422399" cy="14224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9D735F-7B5C-46EA-93E9-68569AEE370D}">
      <dsp:nvSpPr>
        <dsp:cNvPr id="0" name=""/>
        <dsp:cNvSpPr/>
      </dsp:nvSpPr>
      <dsp:spPr>
        <a:xfrm>
          <a:off x="430784" y="3027680"/>
          <a:ext cx="1479295" cy="103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accademici</a:t>
          </a:r>
          <a:endParaRPr lang="en-US" sz="2200" kern="1200" dirty="0"/>
        </a:p>
      </dsp:txBody>
      <dsp:txXfrm>
        <a:off x="430784" y="3027680"/>
        <a:ext cx="1479295" cy="1036320"/>
      </dsp:txXfrm>
    </dsp:sp>
    <dsp:sp modelId="{1DECCCCA-FB41-4677-AF4C-EB246603AC29}">
      <dsp:nvSpPr>
        <dsp:cNvPr id="0" name=""/>
        <dsp:cNvSpPr/>
      </dsp:nvSpPr>
      <dsp:spPr>
        <a:xfrm>
          <a:off x="1795719" y="1551228"/>
          <a:ext cx="1422399" cy="1422400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C4A2E5-7F90-4164-B963-A46FF4AE723B}">
      <dsp:nvSpPr>
        <dsp:cNvPr id="0" name=""/>
        <dsp:cNvSpPr/>
      </dsp:nvSpPr>
      <dsp:spPr>
        <a:xfrm>
          <a:off x="203200" y="1259840"/>
          <a:ext cx="1479295" cy="103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ingegneri</a:t>
          </a:r>
          <a:endParaRPr lang="en-US" sz="2200" kern="1200" dirty="0"/>
        </a:p>
      </dsp:txBody>
      <dsp:txXfrm>
        <a:off x="203200" y="1259840"/>
        <a:ext cx="1479295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it-IT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it-IT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5488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it-IT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548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00966EC-043F-4A94-BEFB-086D60614E7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3B484-1349-4A60-83A3-EC2278EB2022}" type="slidenum">
              <a:rPr lang="it-IT"/>
              <a:pPr/>
              <a:t>1</a:t>
            </a:fld>
            <a:endParaRPr lang="it-IT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055F41D-35C9-4023-ADE4-2A9A91066100}" type="slidenum">
              <a:rPr lang="it-IT" sz="2400">
                <a:solidFill>
                  <a:srgbClr val="FFFFFF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D1576AB-DA60-4AAE-AADB-97D356A189AE}" type="slidenum">
              <a:rPr lang="it-IT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10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11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2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3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4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5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6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7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8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0840FD-41A4-4CCC-82D8-C2AD1FCE566B}" type="slidenum">
              <a:rPr lang="it-IT"/>
              <a:pPr/>
              <a:t>9</a:t>
            </a:fld>
            <a:endParaRPr lang="it-IT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273050"/>
            <a:ext cx="2052637" cy="584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8688" cy="5842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273050"/>
            <a:ext cx="2052637" cy="584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8688" cy="5842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3725" cy="11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451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958D85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3725" cy="11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451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75" y="5711825"/>
            <a:ext cx="684213" cy="90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288" y="6257925"/>
            <a:ext cx="3201987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100" b="1">
                <a:solidFill>
                  <a:srgbClr val="3557A2"/>
                </a:solidFill>
              </a:rPr>
              <a:t>Emilia Romagna - Repubblica di San Marino</a:t>
            </a:r>
            <a:br>
              <a:rPr lang="it-IT" sz="1100" b="1">
                <a:solidFill>
                  <a:srgbClr val="3557A2"/>
                </a:solidFill>
              </a:rPr>
            </a:br>
            <a:r>
              <a:rPr lang="it-IT" sz="1100" b="1">
                <a:solidFill>
                  <a:srgbClr val="3155A4"/>
                </a:solidFill>
              </a:rPr>
              <a:t>Governatore 2014-2015 Ferdinando Del Sante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 b="1">
              <a:solidFill>
                <a:srgbClr val="3155A4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0375" y="5651500"/>
            <a:ext cx="1465263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388" y="6021388"/>
            <a:ext cx="172878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900" b="1">
                <a:solidFill>
                  <a:srgbClr val="3557A2"/>
                </a:solidFill>
              </a:rPr>
              <a:t>        Distretto 2072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71475" y="5286375"/>
            <a:ext cx="21336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FC5845-F9BB-40E2-B14C-F789F3EF0233}" type="slidenum">
              <a:rPr lang="it-IT" sz="1200" b="1">
                <a:solidFill>
                  <a:srgbClr val="3155A4"/>
                </a:solidFill>
                <a:latin typeface="Calibri" charset="0"/>
                <a:ea typeface="ＭＳ Ｐゴシック" charset="-128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456113" y="5699125"/>
            <a:ext cx="34639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100" b="1">
                <a:solidFill>
                  <a:srgbClr val="3155A4"/>
                </a:solidFill>
              </a:rPr>
              <a:t>SINS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118100" y="5975350"/>
            <a:ext cx="2801938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100" b="1">
                <a:solidFill>
                  <a:srgbClr val="3155A4"/>
                </a:solidFill>
              </a:rPr>
              <a:t>Terme di Riolo</a:t>
            </a:r>
            <a:br>
              <a:rPr lang="it-IT" sz="1100" b="1">
                <a:solidFill>
                  <a:srgbClr val="3155A4"/>
                </a:solidFill>
              </a:rPr>
            </a:br>
            <a:r>
              <a:rPr lang="it-IT" sz="1100" b="1">
                <a:solidFill>
                  <a:srgbClr val="3155A4"/>
                </a:solidFill>
              </a:rPr>
              <a:t>18 Ottobre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958D85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58D85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>
                <a:solidFill>
                  <a:srgbClr val="FFFFFF"/>
                </a:solidFill>
              </a:rPr>
              <a:t>SEMINARIO ISTRUZIONE SQUADRA DISTRETTUALE</a:t>
            </a:r>
            <a:br>
              <a:rPr lang="it-IT" sz="2400" b="1">
                <a:solidFill>
                  <a:srgbClr val="FFFFFF"/>
                </a:solidFill>
              </a:rPr>
            </a:br>
            <a:r>
              <a:rPr lang="it-IT" sz="2400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356992"/>
            <a:ext cx="9144000" cy="1476375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284984"/>
            <a:ext cx="91440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000" b="1" dirty="0" smtClean="0">
                <a:solidFill>
                  <a:srgbClr val="FFFFFF"/>
                </a:solidFill>
              </a:rPr>
              <a:t>Giuliano Pancaldi </a:t>
            </a:r>
            <a:endParaRPr lang="it-IT" sz="3000" b="1" dirty="0">
              <a:solidFill>
                <a:srgbClr val="FFFFFF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55650" y="2371725"/>
            <a:ext cx="4678363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>
                <a:solidFill>
                  <a:srgbClr val="3557A2"/>
                </a:solidFill>
              </a:rPr>
              <a:t>Emilia Romagna - Repubblica di San Marino</a:t>
            </a:r>
            <a:r>
              <a:rPr lang="it-IT" sz="1600" b="1">
                <a:solidFill>
                  <a:srgbClr val="3155A4"/>
                </a:solidFill>
              </a:rPr>
              <a:t/>
            </a:r>
            <a:br>
              <a:rPr lang="it-IT" sz="1600" b="1">
                <a:solidFill>
                  <a:srgbClr val="3155A4"/>
                </a:solidFill>
              </a:rPr>
            </a:br>
            <a:r>
              <a:rPr lang="it-IT" sz="1600" b="1">
                <a:solidFill>
                  <a:srgbClr val="3155A4"/>
                </a:solidFill>
              </a:rPr>
              <a:t>Governatore 2014-2015 Ferdinando Del Sante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b="1">
              <a:solidFill>
                <a:srgbClr val="3155A4"/>
              </a:solidFill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701675" y="401638"/>
            <a:ext cx="4502150" cy="1825625"/>
            <a:chOff x="442" y="253"/>
            <a:chExt cx="2836" cy="11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" y="253"/>
              <a:ext cx="2836" cy="11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513" y="1025"/>
              <a:ext cx="173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200" b="1">
                  <a:solidFill>
                    <a:srgbClr val="3557A2"/>
                  </a:solidFill>
                </a:rPr>
                <a:t>        Distretto 2072</a:t>
              </a:r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13" y="522288"/>
            <a:ext cx="1770062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5627688"/>
            <a:ext cx="914400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spcBef>
                <a:spcPts val="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400" b="1" dirty="0">
                <a:solidFill>
                  <a:srgbClr val="3155A4"/>
                </a:solidFill>
              </a:rPr>
              <a:t>SINS - Seminario Informazione Nuovi Soci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186488"/>
            <a:ext cx="914400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000" b="1">
                <a:solidFill>
                  <a:srgbClr val="3155A4"/>
                </a:solidFill>
                <a:latin typeface="Calibri" charset="0"/>
              </a:rPr>
              <a:t>Terme di Riolo 18 Ottobre 2014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83568" y="3789040"/>
            <a:ext cx="7812360" cy="11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 i="1" dirty="0" smtClean="0">
                <a:solidFill>
                  <a:srgbClr val="FFFFFF"/>
                </a:solidFill>
              </a:rPr>
              <a:t>“Rotary network</a:t>
            </a:r>
            <a:r>
              <a:rPr lang="it-IT" sz="3600" b="1" dirty="0" smtClean="0">
                <a:solidFill>
                  <a:srgbClr val="FFFFFF"/>
                </a:solidFill>
              </a:rPr>
              <a:t> “</a:t>
            </a:r>
          </a:p>
          <a:p>
            <a:pPr algn="ctr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 smtClean="0">
                <a:solidFill>
                  <a:srgbClr val="FFFFFF"/>
                </a:solidFill>
              </a:rPr>
              <a:t>il mondo delle professioni nell’era dei network</a:t>
            </a:r>
            <a:endParaRPr lang="it-IT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</a:t>
            </a:r>
            <a:r>
              <a:rPr lang="it-IT" sz="2400" b="1" i="1" dirty="0" smtClean="0">
                <a:solidFill>
                  <a:srgbClr val="FFFFFF"/>
                </a:solidFill>
              </a:rPr>
              <a:t>network</a:t>
            </a:r>
            <a:r>
              <a:rPr lang="it-IT" sz="2400" b="1" i="1" dirty="0" smtClean="0">
                <a:solidFill>
                  <a:srgbClr val="FFFFFF"/>
                </a:solidFill>
              </a:rPr>
              <a:t>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4016" y="4653136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tangolo 18"/>
          <p:cNvSpPr/>
          <p:nvPr/>
        </p:nvSpPr>
        <p:spPr>
          <a:xfrm>
            <a:off x="5148064" y="170080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ttangolo 21"/>
          <p:cNvSpPr/>
          <p:nvPr/>
        </p:nvSpPr>
        <p:spPr>
          <a:xfrm>
            <a:off x="1331640" y="386104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sellaDiTesto 7"/>
          <p:cNvSpPr txBox="1"/>
          <p:nvPr/>
        </p:nvSpPr>
        <p:spPr>
          <a:xfrm>
            <a:off x="0" y="620688"/>
            <a:ext cx="914400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accent6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6"/>
                </a:solidFill>
              </a:rPr>
              <a:t>una</a:t>
            </a:r>
            <a:r>
              <a:rPr lang="en-US" sz="3200" b="1" dirty="0" smtClean="0">
                <a:solidFill>
                  <a:schemeClr val="accent6"/>
                </a:solidFill>
              </a:rPr>
              <a:t> forte </a:t>
            </a:r>
            <a:r>
              <a:rPr lang="en-US" sz="3200" b="1" dirty="0" err="1" smtClean="0">
                <a:solidFill>
                  <a:schemeClr val="accent6"/>
                </a:solidFill>
              </a:rPr>
              <a:t>proiezione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internazionale</a:t>
            </a:r>
            <a:r>
              <a:rPr lang="en-US" sz="3200" b="1" dirty="0" smtClean="0">
                <a:solidFill>
                  <a:schemeClr val="accent6"/>
                </a:solidFill>
              </a:rPr>
              <a:t> 2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777" y="1556792"/>
            <a:ext cx="9160777" cy="28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0" y="4437112"/>
            <a:ext cx="91440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Il </a:t>
            </a:r>
            <a:r>
              <a:rPr lang="en-US" b="1" dirty="0" err="1" smtClean="0">
                <a:solidFill>
                  <a:schemeClr val="accent6"/>
                </a:solidFill>
              </a:rPr>
              <a:t>congresso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internazionale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annuale</a:t>
            </a:r>
            <a:r>
              <a:rPr lang="en-US" b="1" dirty="0" smtClean="0">
                <a:solidFill>
                  <a:schemeClr val="accent6"/>
                </a:solidFill>
              </a:rPr>
              <a:t> del Rotary </a:t>
            </a:r>
            <a:r>
              <a:rPr lang="en-US" b="1" dirty="0" err="1" smtClean="0">
                <a:solidFill>
                  <a:schemeClr val="accent6"/>
                </a:solidFill>
              </a:rPr>
              <a:t>consente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una</a:t>
            </a:r>
            <a:r>
              <a:rPr lang="en-US" b="1" dirty="0" smtClean="0">
                <a:solidFill>
                  <a:schemeClr val="accent6"/>
                </a:solidFill>
              </a:rPr>
              <a:t> “</a:t>
            </a:r>
            <a:r>
              <a:rPr lang="en-US" b="1" dirty="0" err="1" smtClean="0">
                <a:solidFill>
                  <a:schemeClr val="accent6"/>
                </a:solidFill>
              </a:rPr>
              <a:t>proiezione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internazionale</a:t>
            </a:r>
            <a:r>
              <a:rPr lang="en-US" b="1" dirty="0" smtClean="0">
                <a:solidFill>
                  <a:schemeClr val="accent6"/>
                </a:solidFill>
              </a:rPr>
              <a:t>” </a:t>
            </a:r>
            <a:r>
              <a:rPr lang="en-US" b="1" dirty="0" err="1" smtClean="0">
                <a:solidFill>
                  <a:schemeClr val="accent6"/>
                </a:solidFill>
              </a:rPr>
              <a:t>più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tradizionale</a:t>
            </a:r>
            <a:r>
              <a:rPr lang="en-US" b="1" dirty="0" smtClean="0">
                <a:solidFill>
                  <a:schemeClr val="accent6"/>
                </a:solidFill>
              </a:rPr>
              <a:t>, ma </a:t>
            </a:r>
            <a:r>
              <a:rPr lang="en-US" b="1" dirty="0" err="1" smtClean="0">
                <a:solidFill>
                  <a:schemeClr val="accent6"/>
                </a:solidFill>
              </a:rPr>
              <a:t>diretta</a:t>
            </a:r>
            <a:r>
              <a:rPr lang="en-US" b="1" dirty="0" smtClean="0">
                <a:solidFill>
                  <a:schemeClr val="accent6"/>
                </a:solidFill>
              </a:rPr>
              <a:t> e </a:t>
            </a:r>
            <a:r>
              <a:rPr lang="en-US" b="1" dirty="0" err="1" smtClean="0">
                <a:solidFill>
                  <a:schemeClr val="accent6"/>
                </a:solidFill>
              </a:rPr>
              <a:t>coinvolgente</a:t>
            </a:r>
            <a:r>
              <a:rPr lang="en-US" b="1" dirty="0" smtClean="0">
                <a:solidFill>
                  <a:schemeClr val="accent6"/>
                </a:solidFill>
              </a:rPr>
              <a:t>. </a:t>
            </a:r>
          </a:p>
          <a:p>
            <a:pPr algn="ctr"/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Chi ha </a:t>
            </a:r>
            <a:r>
              <a:rPr lang="en-US" b="1" dirty="0" err="1" smtClean="0">
                <a:solidFill>
                  <a:schemeClr val="accent6"/>
                </a:solidFill>
              </a:rPr>
              <a:t>partecipato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anche</a:t>
            </a:r>
            <a:r>
              <a:rPr lang="en-US" b="1" dirty="0" smtClean="0">
                <a:solidFill>
                  <a:schemeClr val="accent6"/>
                </a:solidFill>
              </a:rPr>
              <a:t> a </a:t>
            </a:r>
            <a:r>
              <a:rPr lang="en-US" b="1" dirty="0" err="1" smtClean="0">
                <a:solidFill>
                  <a:schemeClr val="accent6"/>
                </a:solidFill>
              </a:rPr>
              <a:t>una</a:t>
            </a:r>
            <a:r>
              <a:rPr lang="en-US" b="1" dirty="0" smtClean="0">
                <a:solidFill>
                  <a:schemeClr val="accent6"/>
                </a:solidFill>
              </a:rPr>
              <a:t> sola convention non la </a:t>
            </a:r>
            <a:r>
              <a:rPr lang="en-US" b="1" dirty="0" err="1" smtClean="0">
                <a:solidFill>
                  <a:schemeClr val="accent6"/>
                </a:solidFill>
              </a:rPr>
              <a:t>dimenticherà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mai</a:t>
            </a:r>
            <a:r>
              <a:rPr lang="en-US" b="1" dirty="0" smtClean="0">
                <a:solidFill>
                  <a:schemeClr val="accent6"/>
                </a:solidFill>
              </a:rPr>
              <a:t>.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</a:t>
            </a:r>
            <a:r>
              <a:rPr lang="it-IT" sz="2400" b="1" i="1" dirty="0" smtClean="0">
                <a:solidFill>
                  <a:srgbClr val="FFFFFF"/>
                </a:solidFill>
              </a:rPr>
              <a:t>network</a:t>
            </a:r>
            <a:r>
              <a:rPr lang="it-IT" sz="2400" b="1" i="1" dirty="0" smtClean="0">
                <a:solidFill>
                  <a:srgbClr val="FFFFFF"/>
                </a:solidFill>
              </a:rPr>
              <a:t>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4016" y="4653136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tangolo 18"/>
          <p:cNvSpPr/>
          <p:nvPr/>
        </p:nvSpPr>
        <p:spPr>
          <a:xfrm>
            <a:off x="5148064" y="170080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ttangolo 21"/>
          <p:cNvSpPr/>
          <p:nvPr/>
        </p:nvSpPr>
        <p:spPr>
          <a:xfrm>
            <a:off x="1331640" y="386104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727" y="1340768"/>
            <a:ext cx="4202273" cy="129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79512" y="3356992"/>
            <a:ext cx="8820472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P</a:t>
            </a:r>
            <a:r>
              <a:rPr lang="en-US" sz="2000" dirty="0" smtClean="0">
                <a:solidFill>
                  <a:schemeClr val="accent6"/>
                </a:solidFill>
              </a:rPr>
              <a:t>er </a:t>
            </a:r>
            <a:r>
              <a:rPr lang="en-US" sz="2000" dirty="0" err="1" smtClean="0">
                <a:solidFill>
                  <a:schemeClr val="accent6"/>
                </a:solidFill>
              </a:rPr>
              <a:t>avere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una</a:t>
            </a:r>
            <a:r>
              <a:rPr lang="en-US" sz="2000" dirty="0" smtClean="0">
                <a:solidFill>
                  <a:schemeClr val="accent6"/>
                </a:solidFill>
              </a:rPr>
              <a:t> parte </a:t>
            </a:r>
            <a:r>
              <a:rPr lang="en-US" sz="2000" dirty="0" err="1" smtClean="0">
                <a:solidFill>
                  <a:schemeClr val="accent6"/>
                </a:solidFill>
              </a:rPr>
              <a:t>attiva</a:t>
            </a:r>
            <a:r>
              <a:rPr lang="en-US" sz="2000" dirty="0" smtClean="0">
                <a:solidFill>
                  <a:schemeClr val="accent6"/>
                </a:solidFill>
              </a:rPr>
              <a:t> in </a:t>
            </a:r>
            <a:r>
              <a:rPr lang="en-US" sz="2000" dirty="0" err="1" smtClean="0">
                <a:solidFill>
                  <a:schemeClr val="accent6"/>
                </a:solidFill>
              </a:rPr>
              <a:t>tutto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questo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naturalmente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accent6"/>
                </a:solidFill>
              </a:rPr>
              <a:t>abbiamo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</a:rPr>
              <a:t>bisogno</a:t>
            </a:r>
            <a:r>
              <a:rPr lang="en-US" sz="2000" b="1" dirty="0" smtClean="0">
                <a:solidFill>
                  <a:schemeClr val="accent6"/>
                </a:solidFill>
              </a:rPr>
              <a:t> di </a:t>
            </a:r>
            <a:r>
              <a:rPr lang="en-US" sz="2000" b="1" dirty="0" err="1" smtClean="0">
                <a:solidFill>
                  <a:schemeClr val="accent6"/>
                </a:solidFill>
              </a:rPr>
              <a:t>tanti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</a:rPr>
              <a:t>nuovi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</a:rPr>
              <a:t>amici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340768"/>
            <a:ext cx="246064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59632" y="4293096"/>
            <a:ext cx="676875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Per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questo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ci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aspettiamo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che </a:t>
            </a:r>
          </a:p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ogni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nuovo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socio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presenti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un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nuovo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socio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2376037" cy="170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79912" y="2276872"/>
            <a:ext cx="244827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razie!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980728"/>
            <a:ext cx="8228013" cy="51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 smtClean="0">
                <a:solidFill>
                  <a:srgbClr val="3557A2"/>
                </a:solidFill>
                <a:latin typeface="Calibri" charset="0"/>
                <a:ea typeface="ＭＳ Ｐゴシック" charset="-128"/>
              </a:rPr>
              <a:t>Com’è il mondo delle professioni </a:t>
            </a:r>
            <a:r>
              <a:rPr lang="it-IT" sz="3200" b="1" i="1" dirty="0" smtClean="0">
                <a:solidFill>
                  <a:srgbClr val="3557A2"/>
                </a:solidFill>
                <a:latin typeface="Calibri" charset="0"/>
                <a:ea typeface="ＭＳ Ｐゴシック" charset="-128"/>
              </a:rPr>
              <a:t>senza</a:t>
            </a:r>
            <a:r>
              <a:rPr lang="it-IT" sz="3200" dirty="0" smtClean="0">
                <a:solidFill>
                  <a:srgbClr val="3557A2"/>
                </a:solidFill>
                <a:latin typeface="Calibri" charset="0"/>
                <a:ea typeface="ＭＳ Ｐゴシック" charset="-128"/>
              </a:rPr>
              <a:t> il Rotary:</a:t>
            </a: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</a:t>
            </a:r>
            <a:r>
              <a:rPr lang="it-IT" sz="2400" b="1" i="1" dirty="0" smtClean="0">
                <a:solidFill>
                  <a:srgbClr val="FFFFFF"/>
                </a:solidFill>
              </a:rPr>
              <a:t>network</a:t>
            </a:r>
            <a:r>
              <a:rPr lang="it-IT" sz="2400" b="1" i="1" dirty="0" smtClean="0">
                <a:solidFill>
                  <a:srgbClr val="FFFFFF"/>
                </a:solidFill>
              </a:rPr>
              <a:t>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2123728" y="2348880"/>
            <a:ext cx="1332000" cy="133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3995936" y="1988840"/>
            <a:ext cx="1332000" cy="133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2915816" y="3933056"/>
            <a:ext cx="1260000" cy="1260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 </a:t>
            </a:r>
          </a:p>
        </p:txBody>
      </p:sp>
      <p:sp>
        <p:nvSpPr>
          <p:cNvPr id="12" name="Ovale 11"/>
          <p:cNvSpPr/>
          <p:nvPr/>
        </p:nvSpPr>
        <p:spPr bwMode="auto">
          <a:xfrm>
            <a:off x="5004048" y="3645024"/>
            <a:ext cx="1260000" cy="12600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6804248" y="2996952"/>
            <a:ext cx="1116000" cy="1116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7494016" y="4653136"/>
            <a:ext cx="1649984" cy="955040"/>
            <a:chOff x="1175796" y="303807"/>
            <a:chExt cx="1649984" cy="955040"/>
          </a:xfrm>
        </p:grpSpPr>
        <p:sp>
          <p:nvSpPr>
            <p:cNvPr id="16" name="Rettangolo 15"/>
            <p:cNvSpPr/>
            <p:nvPr/>
          </p:nvSpPr>
          <p:spPr>
            <a:xfrm>
              <a:off x="1175796" y="303807"/>
              <a:ext cx="1649984" cy="95504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175796" y="303807"/>
              <a:ext cx="1649984" cy="955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…</a:t>
              </a:r>
              <a:endParaRPr lang="en-US" sz="2200" kern="1200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5148064" y="1700808"/>
            <a:ext cx="1479295" cy="1036320"/>
            <a:chOff x="3912102" y="807861"/>
            <a:chExt cx="1479295" cy="1036320"/>
          </a:xfrm>
        </p:grpSpPr>
        <p:sp>
          <p:nvSpPr>
            <p:cNvPr id="19" name="Rettangolo 18"/>
            <p:cNvSpPr/>
            <p:nvPr/>
          </p:nvSpPr>
          <p:spPr>
            <a:xfrm>
              <a:off x="3912102" y="807861"/>
              <a:ext cx="1479295" cy="103632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ttangolo 19"/>
            <p:cNvSpPr/>
            <p:nvPr/>
          </p:nvSpPr>
          <p:spPr>
            <a:xfrm>
              <a:off x="3912102" y="807861"/>
              <a:ext cx="1479295" cy="10363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/>
                <a:t>medici</a:t>
              </a:r>
              <a:endParaRPr lang="en-US" sz="2200" kern="1200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1331640" y="3861048"/>
            <a:ext cx="1479295" cy="1036320"/>
            <a:chOff x="203200" y="1259840"/>
            <a:chExt cx="1479295" cy="1036320"/>
          </a:xfrm>
        </p:grpSpPr>
        <p:sp>
          <p:nvSpPr>
            <p:cNvPr id="22" name="Rettangolo 21"/>
            <p:cNvSpPr/>
            <p:nvPr/>
          </p:nvSpPr>
          <p:spPr>
            <a:xfrm>
              <a:off x="203200" y="1259840"/>
              <a:ext cx="1479295" cy="103632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ttangolo 22"/>
            <p:cNvSpPr/>
            <p:nvPr/>
          </p:nvSpPr>
          <p:spPr>
            <a:xfrm>
              <a:off x="203200" y="1259840"/>
              <a:ext cx="1479295" cy="10363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/>
                <a:t>ingegneri</a:t>
              </a:r>
              <a:endParaRPr lang="en-US" sz="2200" kern="1200" dirty="0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7308304" y="3933056"/>
            <a:ext cx="1551303" cy="1252344"/>
            <a:chOff x="4344143" y="2031998"/>
            <a:chExt cx="1551303" cy="1252344"/>
          </a:xfrm>
        </p:grpSpPr>
        <p:sp>
          <p:nvSpPr>
            <p:cNvPr id="25" name="Rettangolo 24"/>
            <p:cNvSpPr/>
            <p:nvPr/>
          </p:nvSpPr>
          <p:spPr>
            <a:xfrm>
              <a:off x="4416151" y="2248022"/>
              <a:ext cx="1479295" cy="103632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ttangolo 25"/>
            <p:cNvSpPr/>
            <p:nvPr/>
          </p:nvSpPr>
          <p:spPr>
            <a:xfrm>
              <a:off x="4344143" y="2031998"/>
              <a:ext cx="1479295" cy="10363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/>
                <a:t>imprenditori</a:t>
              </a:r>
              <a:endParaRPr lang="en-US" sz="2200" kern="1200" dirty="0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5364088" y="4581128"/>
            <a:ext cx="1479295" cy="1036320"/>
            <a:chOff x="430784" y="3027680"/>
            <a:chExt cx="1479295" cy="1036320"/>
          </a:xfrm>
        </p:grpSpPr>
        <p:sp>
          <p:nvSpPr>
            <p:cNvPr id="28" name="Rettangolo 27"/>
            <p:cNvSpPr/>
            <p:nvPr/>
          </p:nvSpPr>
          <p:spPr>
            <a:xfrm>
              <a:off x="430784" y="3027680"/>
              <a:ext cx="1479295" cy="103632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ttangolo 28"/>
            <p:cNvSpPr/>
            <p:nvPr/>
          </p:nvSpPr>
          <p:spPr>
            <a:xfrm>
              <a:off x="430784" y="3027680"/>
              <a:ext cx="1479295" cy="10363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/>
                <a:t>accademici</a:t>
              </a:r>
              <a:endParaRPr lang="en-US" sz="2200" kern="1200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763960" y="2069232"/>
            <a:ext cx="1649984" cy="955040"/>
            <a:chOff x="1175796" y="303807"/>
            <a:chExt cx="1649984" cy="955040"/>
          </a:xfrm>
        </p:grpSpPr>
        <p:sp>
          <p:nvSpPr>
            <p:cNvPr id="31" name="Rettangolo 30"/>
            <p:cNvSpPr/>
            <p:nvPr/>
          </p:nvSpPr>
          <p:spPr>
            <a:xfrm>
              <a:off x="1175796" y="303807"/>
              <a:ext cx="1649984" cy="95504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ttangolo 31"/>
            <p:cNvSpPr/>
            <p:nvPr/>
          </p:nvSpPr>
          <p:spPr>
            <a:xfrm>
              <a:off x="1175796" y="303807"/>
              <a:ext cx="1649984" cy="9550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/>
                <a:t>avvocati</a:t>
              </a:r>
              <a:endParaRPr lang="en-US" sz="2200" kern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836712"/>
            <a:ext cx="9144000" cy="51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 smtClean="0">
                <a:solidFill>
                  <a:srgbClr val="3557A2"/>
                </a:solidFill>
                <a:latin typeface="Calibri" charset="0"/>
                <a:ea typeface="ＭＳ Ｐゴシック" charset="-128"/>
              </a:rPr>
              <a:t>Com’è il mondo delle professioni </a:t>
            </a:r>
            <a:r>
              <a:rPr lang="it-IT" sz="3200" b="1" i="1" dirty="0" smtClean="0">
                <a:solidFill>
                  <a:srgbClr val="3557A2"/>
                </a:solidFill>
                <a:latin typeface="Calibri" charset="0"/>
                <a:ea typeface="ＭＳ Ｐゴシック" charset="-128"/>
              </a:rPr>
              <a:t>con </a:t>
            </a:r>
            <a:r>
              <a:rPr lang="it-IT" sz="3200" dirty="0" smtClean="0">
                <a:solidFill>
                  <a:srgbClr val="3557A2"/>
                </a:solidFill>
                <a:latin typeface="Calibri" charset="0"/>
                <a:ea typeface="ＭＳ Ｐゴシック" charset="-128"/>
              </a:rPr>
              <a:t>il</a:t>
            </a:r>
            <a:r>
              <a:rPr lang="it-IT" sz="3200" i="1" dirty="0" smtClean="0">
                <a:solidFill>
                  <a:srgbClr val="3557A2"/>
                </a:solidFill>
                <a:latin typeface="Calibri" charset="0"/>
                <a:ea typeface="ＭＳ Ｐゴシック" charset="-128"/>
              </a:rPr>
              <a:t> </a:t>
            </a:r>
            <a:endParaRPr lang="it-IT" sz="3200" dirty="0" smtClean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</a:t>
            </a:r>
            <a:r>
              <a:rPr lang="it-IT" sz="2400" b="1" i="1" dirty="0" smtClean="0">
                <a:solidFill>
                  <a:srgbClr val="FFFFFF"/>
                </a:solidFill>
              </a:rPr>
              <a:t>network</a:t>
            </a:r>
            <a:r>
              <a:rPr lang="it-IT" sz="2400" b="1" i="1" dirty="0" smtClean="0">
                <a:solidFill>
                  <a:srgbClr val="FFFFFF"/>
                </a:solidFill>
              </a:rPr>
              <a:t>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ccia in giù 5"/>
          <p:cNvSpPr/>
          <p:nvPr/>
        </p:nvSpPr>
        <p:spPr bwMode="auto">
          <a:xfrm rot="1169861">
            <a:off x="4606827" y="1808208"/>
            <a:ext cx="484632" cy="1586409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88024" y="1268760"/>
            <a:ext cx="18002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Rotary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4941168"/>
            <a:ext cx="108012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4427984" y="3429000"/>
            <a:ext cx="432000" cy="79208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91672" y="3356992"/>
            <a:ext cx="2952328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d</a:t>
            </a:r>
            <a:r>
              <a:rPr lang="en-US" sz="2400" b="1" u="sng" dirty="0" smtClean="0">
                <a:solidFill>
                  <a:srgbClr val="0070C0"/>
                </a:solidFill>
              </a:rPr>
              <a:t>ove 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nascono</a:t>
            </a:r>
            <a:r>
              <a:rPr lang="en-US" sz="2400" b="1" u="sng" dirty="0" smtClean="0">
                <a:solidFill>
                  <a:srgbClr val="0070C0"/>
                </a:solidFill>
              </a:rPr>
              <a:t> le</a:t>
            </a:r>
          </a:p>
          <a:p>
            <a:r>
              <a:rPr lang="en-US" sz="2400" b="1" u="sng" dirty="0" err="1">
                <a:solidFill>
                  <a:srgbClr val="0070C0"/>
                </a:solidFill>
              </a:rPr>
              <a:t>n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uove</a:t>
            </a:r>
            <a:r>
              <a:rPr lang="en-US" sz="2400" b="1" u="sng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competenze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2" name="Freccia in giù 11"/>
          <p:cNvSpPr/>
          <p:nvPr/>
        </p:nvSpPr>
        <p:spPr bwMode="auto">
          <a:xfrm rot="4886065">
            <a:off x="5379970" y="3098870"/>
            <a:ext cx="432048" cy="1277809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980728"/>
            <a:ext cx="8228013" cy="51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Il Rotary ci fa incontrare dove, sempre più spesso, nascono 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nuove professionalità 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e 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nuove occasioni imprenditoriali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. </a:t>
            </a:r>
            <a:endParaRPr lang="it-IT" sz="3200" dirty="0" smtClean="0">
              <a:solidFill>
                <a:schemeClr val="accent2">
                  <a:lumMod val="75000"/>
                </a:schemeClr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Qualche esempio:</a:t>
            </a: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</a:t>
            </a:r>
            <a:r>
              <a:rPr lang="it-IT" sz="2400" b="1" i="1" dirty="0" smtClean="0">
                <a:solidFill>
                  <a:srgbClr val="FFFFFF"/>
                </a:solidFill>
              </a:rPr>
              <a:t>network</a:t>
            </a:r>
            <a:r>
              <a:rPr lang="it-IT" sz="2400" b="1" i="1" dirty="0" smtClean="0">
                <a:solidFill>
                  <a:srgbClr val="FFFFFF"/>
                </a:solidFill>
              </a:rPr>
              <a:t>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4016" y="4653136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tangolo 18"/>
          <p:cNvSpPr/>
          <p:nvPr/>
        </p:nvSpPr>
        <p:spPr>
          <a:xfrm>
            <a:off x="5148064" y="1628800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ttangolo 21"/>
          <p:cNvSpPr/>
          <p:nvPr/>
        </p:nvSpPr>
        <p:spPr>
          <a:xfrm>
            <a:off x="1331640" y="386104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ttangolo 30"/>
          <p:cNvSpPr/>
          <p:nvPr/>
        </p:nvSpPr>
        <p:spPr>
          <a:xfrm>
            <a:off x="763960" y="2069232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CasellaDiTesto 29"/>
          <p:cNvSpPr txBox="1"/>
          <p:nvPr/>
        </p:nvSpPr>
        <p:spPr>
          <a:xfrm>
            <a:off x="2411760" y="3068960"/>
            <a:ext cx="460851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ngegneria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gestionale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059832" y="3645024"/>
            <a:ext cx="3456384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bioingegneria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131840" y="4293096"/>
            <a:ext cx="280831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bioeconomia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899592" y="4869160"/>
            <a:ext cx="7596336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ecnologie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ed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economia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beni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culturali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1628800"/>
            <a:ext cx="8228013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Così, mentre al Club ci sembra di perdere tempo, in realtà ci stiamo  muovendo in uno spazio dove stanno prendendo 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forma </a:t>
            </a:r>
            <a:endParaRPr lang="it-IT" sz="3200" dirty="0" smtClean="0">
              <a:solidFill>
                <a:schemeClr val="accent2">
                  <a:lumMod val="75000"/>
                </a:schemeClr>
              </a:solidFill>
              <a:latin typeface="Calibri" charset="0"/>
              <a:ea typeface="ＭＳ Ｐゴシック" charset="-128"/>
            </a:endParaRPr>
          </a:p>
          <a:p>
            <a:pPr algn="ctr"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nuove professionalità 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 </a:t>
            </a:r>
          </a:p>
          <a:p>
            <a:pPr algn="ctr"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rPr>
              <a:t>nuove occasioni imprenditoriali</a:t>
            </a:r>
            <a:endParaRPr lang="it-IT" sz="3200" dirty="0" smtClean="0">
              <a:solidFill>
                <a:schemeClr val="accent2">
                  <a:lumMod val="75000"/>
                </a:schemeClr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</a:t>
            </a:r>
            <a:r>
              <a:rPr lang="it-IT" sz="2400" b="1" i="1" dirty="0" smtClean="0">
                <a:solidFill>
                  <a:srgbClr val="FFFFFF"/>
                </a:solidFill>
              </a:rPr>
              <a:t>network</a:t>
            </a:r>
            <a:r>
              <a:rPr lang="it-IT" sz="2400" b="1" i="1" dirty="0" smtClean="0">
                <a:solidFill>
                  <a:srgbClr val="FFFFFF"/>
                </a:solidFill>
              </a:rPr>
              <a:t>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4016" y="4653136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tangolo 18"/>
          <p:cNvSpPr/>
          <p:nvPr/>
        </p:nvSpPr>
        <p:spPr>
          <a:xfrm>
            <a:off x="5148064" y="170080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ttangolo 21"/>
          <p:cNvSpPr/>
          <p:nvPr/>
        </p:nvSpPr>
        <p:spPr>
          <a:xfrm>
            <a:off x="1331640" y="386104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1628800"/>
            <a:ext cx="8228013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 network”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4016" y="4653136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tangolo 18"/>
          <p:cNvSpPr/>
          <p:nvPr/>
        </p:nvSpPr>
        <p:spPr>
          <a:xfrm>
            <a:off x="5148064" y="170080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ttangolo 21"/>
          <p:cNvSpPr/>
          <p:nvPr/>
        </p:nvSpPr>
        <p:spPr>
          <a:xfrm>
            <a:off x="1331640" y="386104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sellaDiTesto 7"/>
          <p:cNvSpPr txBox="1"/>
          <p:nvPr/>
        </p:nvSpPr>
        <p:spPr>
          <a:xfrm>
            <a:off x="1907704" y="908720"/>
            <a:ext cx="6192688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al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Club al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Distretto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2072: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Rotary e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l’innovazione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1844824"/>
            <a:ext cx="6264696" cy="284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6"/>
              </a:solidFill>
            </a:endParaRPr>
          </a:p>
          <a:p>
            <a:pPr algn="ctr"/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Nel corso dell’anno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2014-15 il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Distretto selezionerà e premierà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una start-up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uno spin-off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, ai quali saranno affidati come mentori dei rotariani con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esperienza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nel campo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dell’innovazione,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</a:rPr>
              <a:t>nell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’industria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e nei servizi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it-IT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47664" y="4437112"/>
            <a:ext cx="6264696" cy="138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Il bando sarà pubblicato entro il 2014, la premiazione avverrà in occasione del congresso distrettuale 2015.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1628800"/>
            <a:ext cx="8228013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  <a:p>
            <a:pPr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3557A2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 network”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4016" y="4653136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tangolo 18"/>
          <p:cNvSpPr/>
          <p:nvPr/>
        </p:nvSpPr>
        <p:spPr>
          <a:xfrm>
            <a:off x="5148064" y="170080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ttangolo 21"/>
          <p:cNvSpPr/>
          <p:nvPr/>
        </p:nvSpPr>
        <p:spPr>
          <a:xfrm>
            <a:off x="1331640" y="386104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sellaDiTesto 7"/>
          <p:cNvSpPr txBox="1"/>
          <p:nvPr/>
        </p:nvSpPr>
        <p:spPr>
          <a:xfrm>
            <a:off x="899592" y="1268760"/>
            <a:ext cx="7344816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/>
                </a:solidFill>
              </a:rPr>
              <a:t>d</a:t>
            </a:r>
            <a:r>
              <a:rPr lang="en-US" sz="3200" b="1" dirty="0" err="1" smtClean="0">
                <a:solidFill>
                  <a:schemeClr val="accent6"/>
                </a:solidFill>
              </a:rPr>
              <a:t>al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Distretto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al Rotary International:</a:t>
            </a:r>
          </a:p>
          <a:p>
            <a:pPr algn="ctr"/>
            <a:endParaRPr 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1600" y="2348880"/>
            <a:ext cx="7128792" cy="263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/>
                </a:solidFill>
              </a:rPr>
              <a:t>il</a:t>
            </a:r>
            <a:r>
              <a:rPr lang="en-US" sz="3200" dirty="0" smtClean="0">
                <a:solidFill>
                  <a:schemeClr val="accent6"/>
                </a:solidFill>
              </a:rPr>
              <a:t> Rotary - come </a:t>
            </a:r>
            <a:r>
              <a:rPr lang="en-US" sz="3200" dirty="0" err="1" smtClean="0">
                <a:solidFill>
                  <a:schemeClr val="accent6"/>
                </a:solidFill>
              </a:rPr>
              <a:t>sempre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più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spesso</a:t>
            </a:r>
            <a:r>
              <a:rPr lang="en-US" sz="3200" dirty="0" smtClean="0">
                <a:solidFill>
                  <a:schemeClr val="accent6"/>
                </a:solidFill>
              </a:rPr>
              <a:t> le </a:t>
            </a:r>
            <a:r>
              <a:rPr lang="en-US" sz="3200" dirty="0" err="1" smtClean="0">
                <a:solidFill>
                  <a:schemeClr val="accent6"/>
                </a:solidFill>
              </a:rPr>
              <a:t>nuove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professionalità</a:t>
            </a:r>
            <a:r>
              <a:rPr lang="en-US" sz="3200" dirty="0" smtClean="0">
                <a:solidFill>
                  <a:schemeClr val="accent6"/>
                </a:solidFill>
              </a:rPr>
              <a:t> e le </a:t>
            </a:r>
            <a:r>
              <a:rPr lang="en-US" sz="3200" dirty="0" err="1" smtClean="0">
                <a:solidFill>
                  <a:schemeClr val="accent6"/>
                </a:solidFill>
              </a:rPr>
              <a:t>nuove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occasioni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</a:rPr>
              <a:t>imprenditoriali</a:t>
            </a:r>
            <a:r>
              <a:rPr lang="en-US" sz="3200" dirty="0" smtClean="0">
                <a:solidFill>
                  <a:schemeClr val="accent6"/>
                </a:solidFill>
              </a:rPr>
              <a:t> - ha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ctr"/>
            <a:endParaRPr lang="en-US" sz="3200" dirty="0" smtClean="0">
              <a:solidFill>
                <a:schemeClr val="accent6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6"/>
                </a:solidFill>
              </a:rPr>
              <a:t>u</a:t>
            </a:r>
            <a:r>
              <a:rPr lang="en-US" sz="3200" b="1" dirty="0" err="1" smtClean="0">
                <a:solidFill>
                  <a:schemeClr val="accent6"/>
                </a:solidFill>
              </a:rPr>
              <a:t>na</a:t>
            </a:r>
            <a:r>
              <a:rPr lang="en-US" sz="3200" b="1" dirty="0" smtClean="0">
                <a:solidFill>
                  <a:schemeClr val="accent6"/>
                </a:solidFill>
              </a:rPr>
              <a:t> forte </a:t>
            </a:r>
            <a:r>
              <a:rPr lang="en-US" sz="3200" b="1" dirty="0" err="1" smtClean="0">
                <a:solidFill>
                  <a:schemeClr val="accent6"/>
                </a:solidFill>
              </a:rPr>
              <a:t>proiezione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internazionale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</a:t>
            </a:r>
            <a:r>
              <a:rPr lang="it-IT" sz="2400" b="1" i="1" dirty="0" smtClean="0">
                <a:solidFill>
                  <a:srgbClr val="FFFFFF"/>
                </a:solidFill>
              </a:rPr>
              <a:t>network</a:t>
            </a:r>
            <a:r>
              <a:rPr lang="it-IT" sz="2400" b="1" i="1" dirty="0" smtClean="0">
                <a:solidFill>
                  <a:srgbClr val="FFFFFF"/>
                </a:solidFill>
              </a:rPr>
              <a:t>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4016" y="4653136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tangolo 18"/>
          <p:cNvSpPr/>
          <p:nvPr/>
        </p:nvSpPr>
        <p:spPr>
          <a:xfrm>
            <a:off x="5148064" y="170080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ttangolo 21"/>
          <p:cNvSpPr/>
          <p:nvPr/>
        </p:nvSpPr>
        <p:spPr>
          <a:xfrm>
            <a:off x="1331640" y="386104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sellaDiTesto 7"/>
          <p:cNvSpPr txBox="1"/>
          <p:nvPr/>
        </p:nvSpPr>
        <p:spPr>
          <a:xfrm>
            <a:off x="-396552" y="764704"/>
            <a:ext cx="10009112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accent6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6"/>
                </a:solidFill>
              </a:rPr>
              <a:t>u</a:t>
            </a:r>
            <a:r>
              <a:rPr lang="en-US" sz="3200" b="1" dirty="0" err="1" smtClean="0">
                <a:solidFill>
                  <a:schemeClr val="accent6"/>
                </a:solidFill>
              </a:rPr>
              <a:t>na</a:t>
            </a:r>
            <a:r>
              <a:rPr lang="en-US" sz="3200" b="1" dirty="0" smtClean="0">
                <a:solidFill>
                  <a:schemeClr val="accent6"/>
                </a:solidFill>
              </a:rPr>
              <a:t> forte </a:t>
            </a:r>
            <a:r>
              <a:rPr lang="en-US" sz="3200" b="1" dirty="0" err="1" smtClean="0">
                <a:solidFill>
                  <a:schemeClr val="accent6"/>
                </a:solidFill>
              </a:rPr>
              <a:t>proiezione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internazionale</a:t>
            </a:r>
            <a:r>
              <a:rPr lang="en-US" sz="3200" b="1" dirty="0" smtClean="0">
                <a:solidFill>
                  <a:schemeClr val="accent6"/>
                </a:solidFill>
              </a:rPr>
              <a:t> 1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703318" cy="372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843808" y="5301208"/>
            <a:ext cx="374441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http://</a:t>
            </a:r>
            <a:r>
              <a:rPr lang="en-US" dirty="0" smtClean="0">
                <a:solidFill>
                  <a:srgbClr val="0070C0"/>
                </a:solidFill>
              </a:rPr>
              <a:t>rotarianseclubfellowship.org/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6050"/>
            <a:ext cx="9144000" cy="503238"/>
          </a:xfrm>
          <a:prstGeom prst="rect">
            <a:avLst/>
          </a:prstGeom>
          <a:solidFill>
            <a:srgbClr val="3155A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" y="182563"/>
            <a:ext cx="9144000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 smtClean="0">
                <a:solidFill>
                  <a:srgbClr val="FFFFFF"/>
                </a:solidFill>
              </a:rPr>
              <a:t>Giuliano Pancaldi: “Rotary </a:t>
            </a:r>
            <a:r>
              <a:rPr lang="it-IT" sz="2400" b="1" i="1" dirty="0" smtClean="0">
                <a:solidFill>
                  <a:srgbClr val="FFFFFF"/>
                </a:solidFill>
              </a:rPr>
              <a:t>network</a:t>
            </a:r>
            <a:r>
              <a:rPr lang="it-IT" sz="2400" b="1" i="1" dirty="0" smtClean="0">
                <a:solidFill>
                  <a:srgbClr val="FFFFFF"/>
                </a:solidFill>
              </a:rPr>
              <a:t>”</a:t>
            </a:r>
            <a:endParaRPr lang="it-IT" sz="2400" b="1" i="1" dirty="0">
              <a:solidFill>
                <a:srgbClr val="FFFF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494016" y="4653136"/>
            <a:ext cx="1649984" cy="95504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ttangolo 18"/>
          <p:cNvSpPr/>
          <p:nvPr/>
        </p:nvSpPr>
        <p:spPr>
          <a:xfrm>
            <a:off x="5148064" y="170080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ttangolo 21"/>
          <p:cNvSpPr/>
          <p:nvPr/>
        </p:nvSpPr>
        <p:spPr>
          <a:xfrm>
            <a:off x="1331640" y="3861048"/>
            <a:ext cx="1479295" cy="103632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asellaDiTesto 7"/>
          <p:cNvSpPr txBox="1"/>
          <p:nvPr/>
        </p:nvSpPr>
        <p:spPr>
          <a:xfrm>
            <a:off x="-180528" y="764704"/>
            <a:ext cx="9505056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chemeClr val="accent6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6"/>
                </a:solidFill>
              </a:rPr>
              <a:t>u</a:t>
            </a:r>
            <a:r>
              <a:rPr lang="en-US" sz="3200" b="1" dirty="0" err="1" smtClean="0">
                <a:solidFill>
                  <a:schemeClr val="accent6"/>
                </a:solidFill>
              </a:rPr>
              <a:t>na</a:t>
            </a:r>
            <a:r>
              <a:rPr lang="en-US" sz="3200" b="1" dirty="0" smtClean="0">
                <a:solidFill>
                  <a:schemeClr val="accent6"/>
                </a:solidFill>
              </a:rPr>
              <a:t> forte </a:t>
            </a:r>
            <a:r>
              <a:rPr lang="en-US" sz="3200" b="1" dirty="0" err="1" smtClean="0">
                <a:solidFill>
                  <a:schemeClr val="accent6"/>
                </a:solidFill>
              </a:rPr>
              <a:t>proiezione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</a:rPr>
              <a:t>internazionale</a:t>
            </a:r>
            <a:r>
              <a:rPr lang="en-US" sz="3200" b="1" dirty="0" smtClean="0">
                <a:solidFill>
                  <a:schemeClr val="accent6"/>
                </a:solidFill>
              </a:rPr>
              <a:t> 1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3"/>
            <a:ext cx="22016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843808" y="2708920"/>
            <a:ext cx="3744416" cy="26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Ci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molte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persone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giro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per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mondo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che – come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noi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vorrebbero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lasciare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mondo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un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migliore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di come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l’hanno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trovato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Un e-club è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una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forma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nuova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di Club Rotary che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presta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particolarmente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progetti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con un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respiro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internazionale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ヒラギノ角ゴ Pro W3"/>
        <a:cs typeface="ヒラギノ角ゴ Pro W3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ヒラギノ角ゴ Pro W3"/>
        <a:cs typeface="ヒラギノ角ゴ Pro W3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35254</TotalTime>
  <Words>434</Words>
  <Application>Microsoft Office PowerPoint</Application>
  <PresentationFormat>Presentazione su schermo (4:3)</PresentationFormat>
  <Paragraphs>95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Giuliano Pancaldi</dc:creator>
  <cp:lastModifiedBy>Giuliano Pancaldi</cp:lastModifiedBy>
  <cp:revision>37</cp:revision>
  <cp:lastPrinted>1601-01-01T00:00:00Z</cp:lastPrinted>
  <dcterms:created xsi:type="dcterms:W3CDTF">1601-01-01T00:00:00Z</dcterms:created>
  <dcterms:modified xsi:type="dcterms:W3CDTF">2014-10-16T09:50:34Z</dcterms:modified>
</cp:coreProperties>
</file>