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5" r:id="rId4"/>
    <p:sldId id="272" r:id="rId5"/>
    <p:sldId id="268" r:id="rId6"/>
    <p:sldId id="269" r:id="rId7"/>
    <p:sldId id="270" r:id="rId8"/>
    <p:sldId id="271" r:id="rId9"/>
    <p:sldId id="258" r:id="rId10"/>
    <p:sldId id="263" r:id="rId11"/>
    <p:sldId id="260" r:id="rId12"/>
    <p:sldId id="264" r:id="rId13"/>
    <p:sldId id="262" r:id="rId14"/>
    <p:sldId id="283" r:id="rId15"/>
    <p:sldId id="273" r:id="rId16"/>
    <p:sldId id="284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601A1FFB-DA12-5948-B319-B0ABD430CF20}">
          <p14:sldIdLst>
            <p14:sldId id="256"/>
            <p14:sldId id="257"/>
            <p14:sldId id="265"/>
            <p14:sldId id="272"/>
            <p14:sldId id="268"/>
            <p14:sldId id="269"/>
            <p14:sldId id="270"/>
            <p14:sldId id="271"/>
            <p14:sldId id="258"/>
            <p14:sldId id="263"/>
            <p14:sldId id="260"/>
            <p14:sldId id="264"/>
            <p14:sldId id="262"/>
            <p14:sldId id="283"/>
            <p14:sldId id="273"/>
            <p14:sldId id="284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EFF"/>
    <a:srgbClr val="2754D3"/>
    <a:srgbClr val="2D5CE7"/>
    <a:srgbClr val="1820FF"/>
    <a:srgbClr val="FF7E20"/>
    <a:srgbClr val="A5551B"/>
    <a:srgbClr val="4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BA745-FE3F-724E-8D6D-356CDB23B698}" type="datetime1">
              <a:rPr lang="it-IT" smtClean="0"/>
              <a:t>04/05/15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61C9-D8BB-A14D-B95F-A7B9EDEB51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905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F37E-C90F-9C4B-ADCB-6DC15DC9A0F9}" type="datetime1">
              <a:rPr lang="it-IT" smtClean="0"/>
              <a:t>04/05/15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C778-B009-2248-8ECF-6338C07969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668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C778-B009-2248-8ECF-6338C07969A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9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‹n.›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D073-D762-224A-96C7-29BF3598F490}" type="datetime1">
              <a:rPr lang="it-IT" smtClean="0"/>
              <a:t>04/05/15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F495-7B66-3B41-9A83-7FED2A3CEE18}" type="datetime1">
              <a:rPr lang="it-IT" smtClean="0"/>
              <a:t>04/05/15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2C56-8096-4E47-B68F-601F804616A2}" type="datetime1">
              <a:rPr lang="it-IT" smtClean="0"/>
              <a:t>04/05/15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94403D9-9A58-CA46-881C-260FD1AE551A}" type="datetime1">
              <a:rPr lang="it-IT" smtClean="0"/>
              <a:t>04/05/15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1C6CB31-D7C9-A349-A1B6-E2EF8C0E944E}" type="datetime1">
              <a:rPr lang="it-IT" smtClean="0"/>
              <a:t>04/05/15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EA09E49-0A66-D849-9FFF-6536054B62DB}" type="datetime1">
              <a:rPr lang="it-IT" smtClean="0"/>
              <a:t>04/05/15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5D0A-FB9F-C949-BE39-4309099375DA}" type="datetime1">
              <a:rPr lang="it-IT" smtClean="0"/>
              <a:t>04/05/15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532-D3A1-5E4C-AF9B-D93FEC951A2B}" type="datetime1">
              <a:rPr lang="it-IT" smtClean="0"/>
              <a:t>04/05/15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A9C9-6D6E-BE48-BFD7-9F8EF8D44033}" type="datetime1">
              <a:rPr lang="it-IT" smtClean="0"/>
              <a:t>04/05/15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3B5F-21E5-F342-B784-2F68BF6A4085}" type="datetime1">
              <a:rPr lang="it-IT" smtClean="0"/>
              <a:t>04/05/15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C0A-9060-A844-8B4B-4F0DCC24486E}" type="datetime1">
              <a:rPr lang="it-IT" smtClean="0"/>
              <a:t>04/05/15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E593-0117-0E44-9D25-DE1C6E52FC86}" type="datetime1">
              <a:rPr lang="it-IT" smtClean="0"/>
              <a:t>04/05/15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88D-A6C8-9F45-A24F-0885C6C429A7}" type="datetime1">
              <a:rPr lang="it-IT" smtClean="0"/>
              <a:t>04/05/15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0842-9829-9B46-99EF-D03609865D5A}" type="datetime1">
              <a:rPr lang="it-IT" smtClean="0"/>
              <a:t>04/05/15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E7F8-3535-FB47-A562-AD053046235D}" type="datetime1">
              <a:rPr lang="it-IT" smtClean="0"/>
              <a:t>04/05/15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3912-6598-3242-AE58-8E031614281E}" type="datetime1">
              <a:rPr lang="it-IT" smtClean="0"/>
              <a:t>04/05/15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804B7D-E6D5-E446-A7C3-1D3F0F7A8261}" type="datetime1">
              <a:rPr lang="it-IT" smtClean="0"/>
              <a:t>04/05/15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Paolo Pasini DG 2015-2016 ASDI Bologna 9 maggio 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A20F89-D2C2-D349-B4CA-9A1BF62EEEDB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.wikipedia.org/wiki/Bene_comune" TargetMode="Externa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ogo be  a Gi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7021222" y="6492875"/>
            <a:ext cx="2122778" cy="365125"/>
          </a:xfrm>
        </p:spPr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6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84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33432" r="35232" b="18934"/>
          <a:stretch/>
        </p:blipFill>
        <p:spPr>
          <a:xfrm>
            <a:off x="0" y="256840"/>
            <a:ext cx="9144000" cy="6113080"/>
          </a:xfrm>
          <a:prstGeom prst="rect">
            <a:avLst/>
          </a:prstGeom>
        </p:spPr>
      </p:pic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2548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8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9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84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29040" r="13695" b="27086"/>
          <a:stretch/>
        </p:blipFill>
        <p:spPr>
          <a:xfrm>
            <a:off x="73526" y="813328"/>
            <a:ext cx="9076626" cy="4837165"/>
          </a:xfrm>
          <a:prstGeom prst="rect">
            <a:avLst/>
          </a:prstGeom>
        </p:spPr>
      </p:pic>
      <p:pic>
        <p:nvPicPr>
          <p:cNvPr id="3" name="Immagine 2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2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73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1" t="11908" r="18533" b="13298"/>
          <a:stretch/>
        </p:blipFill>
        <p:spPr>
          <a:xfrm>
            <a:off x="-156978" y="-228303"/>
            <a:ext cx="9131926" cy="59837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9052" y="4832104"/>
            <a:ext cx="897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4A1D00"/>
                </a:solidFill>
              </a:rPr>
              <a:t>a</a:t>
            </a:r>
            <a:r>
              <a:rPr lang="it-IT" sz="4800" dirty="0" smtClean="0">
                <a:solidFill>
                  <a:srgbClr val="4A1D00"/>
                </a:solidFill>
              </a:rPr>
              <a:t>nd...</a:t>
            </a:r>
            <a:r>
              <a:rPr lang="it-IT" sz="4800" dirty="0" err="1" smtClean="0">
                <a:solidFill>
                  <a:srgbClr val="4A1D00"/>
                </a:solidFill>
              </a:rPr>
              <a:t>You</a:t>
            </a:r>
            <a:r>
              <a:rPr lang="it-IT" sz="4800" dirty="0" smtClean="0">
                <a:solidFill>
                  <a:srgbClr val="4A1D00"/>
                </a:solidFill>
              </a:rPr>
              <a:t> are, </a:t>
            </a:r>
            <a:r>
              <a:rPr lang="it-IT" sz="4800" dirty="0" err="1" smtClean="0">
                <a:solidFill>
                  <a:srgbClr val="4A1D00"/>
                </a:solidFill>
              </a:rPr>
              <a:t>because</a:t>
            </a:r>
            <a:r>
              <a:rPr lang="it-IT" sz="4800" dirty="0" smtClean="0">
                <a:solidFill>
                  <a:srgbClr val="4A1D00"/>
                </a:solidFill>
              </a:rPr>
              <a:t> I </a:t>
            </a:r>
            <a:r>
              <a:rPr lang="it-IT" sz="4800" dirty="0" err="1" smtClean="0">
                <a:solidFill>
                  <a:srgbClr val="4A1D00"/>
                </a:solidFill>
              </a:rPr>
              <a:t>am</a:t>
            </a:r>
            <a:r>
              <a:rPr lang="it-IT" sz="4800" dirty="0" smtClean="0">
                <a:solidFill>
                  <a:srgbClr val="4A1D00"/>
                </a:solidFill>
              </a:rPr>
              <a:t>.</a:t>
            </a:r>
            <a:endParaRPr lang="it-IT" sz="4800" dirty="0">
              <a:solidFill>
                <a:srgbClr val="4A1D00"/>
              </a:solidFill>
            </a:endParaRPr>
          </a:p>
        </p:txBody>
      </p:sp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2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ostoevskij_ppiano_bnR439_thumb400x2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374" cy="6321133"/>
          </a:xfrm>
          <a:prstGeom prst="rect">
            <a:avLst/>
          </a:prstGeom>
        </p:spPr>
      </p:pic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321133"/>
            <a:ext cx="9194374" cy="53686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42394" y="4903746"/>
            <a:ext cx="8701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FF"/>
                </a:solidFill>
              </a:rPr>
              <a:t>“La </a:t>
            </a:r>
            <a:r>
              <a:rPr lang="it-IT" sz="3200" dirty="0">
                <a:solidFill>
                  <a:srgbClr val="FFFFFF"/>
                </a:solidFill>
              </a:rPr>
              <a:t>libertà, nella sua più alta espressione consiste nel dare tutto e nel servire gli altri</a:t>
            </a:r>
            <a:r>
              <a:rPr lang="it-IT" sz="3200" dirty="0" smtClean="0">
                <a:solidFill>
                  <a:srgbClr val="FFFFFF"/>
                </a:solidFill>
              </a:rPr>
              <a:t>.” </a:t>
            </a:r>
            <a:r>
              <a:rPr lang="it-IT" sz="2000" dirty="0" err="1" smtClean="0">
                <a:solidFill>
                  <a:srgbClr val="FFFFFF"/>
                </a:solidFill>
              </a:rPr>
              <a:t>F</a:t>
            </a:r>
            <a:r>
              <a:rPr lang="it-IT" sz="2000" dirty="0" smtClean="0">
                <a:solidFill>
                  <a:srgbClr val="FFFFFF"/>
                </a:solidFill>
              </a:rPr>
              <a:t>. </a:t>
            </a:r>
            <a:r>
              <a:rPr lang="it-IT" sz="2000" dirty="0" smtClean="0">
                <a:solidFill>
                  <a:srgbClr val="FFFFFF"/>
                </a:solidFill>
              </a:rPr>
              <a:t>Dostoevskij </a:t>
            </a:r>
            <a:r>
              <a:rPr lang="it-IT" sz="1600" dirty="0" smtClean="0">
                <a:solidFill>
                  <a:srgbClr val="FFFFFF"/>
                </a:solidFill>
              </a:rPr>
              <a:t>– Diario di uno Scrittore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2706" cy="548270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552378" y="1161260"/>
            <a:ext cx="4591622" cy="523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rgbClr val="FFFFFF"/>
                </a:solidFill>
              </a:rPr>
              <a:t>Il più grande pericolo per noi non è che miriamo troppo in alto e non riusciamo a raggiungere il nostro obiettivo ma che miriamo troppo in basso e lo raggiungiamo</a:t>
            </a:r>
            <a:r>
              <a:rPr lang="it-IT" sz="3200" i="1" dirty="0" smtClean="0">
                <a:solidFill>
                  <a:srgbClr val="FFFFFF"/>
                </a:solidFill>
              </a:rPr>
              <a:t>.</a:t>
            </a:r>
          </a:p>
          <a:p>
            <a:endParaRPr lang="it-IT" sz="1600" i="1" dirty="0" smtClean="0">
              <a:solidFill>
                <a:srgbClr val="FFFFFF"/>
              </a:solidFill>
            </a:endParaRPr>
          </a:p>
          <a:p>
            <a:r>
              <a:rPr lang="it-IT" sz="1400" dirty="0" smtClean="0">
                <a:solidFill>
                  <a:srgbClr val="FFFFFF"/>
                </a:solidFill>
              </a:rPr>
              <a:t>Attribuito a Michelangelo Buonarroti in </a:t>
            </a:r>
            <a:r>
              <a:rPr lang="it-IT" sz="1400" dirty="0" err="1" smtClean="0">
                <a:solidFill>
                  <a:srgbClr val="FFFFFF"/>
                </a:solidFill>
              </a:rPr>
              <a:t>Ken</a:t>
            </a:r>
            <a:r>
              <a:rPr lang="it-IT" sz="1400" dirty="0" smtClean="0">
                <a:solidFill>
                  <a:srgbClr val="FFFFFF"/>
                </a:solidFill>
              </a:rPr>
              <a:t> Robinson The </a:t>
            </a:r>
            <a:r>
              <a:rPr lang="it-IT" sz="1400" dirty="0" err="1" smtClean="0">
                <a:solidFill>
                  <a:srgbClr val="FFFFFF"/>
                </a:solidFill>
              </a:rPr>
              <a:t>Element</a:t>
            </a:r>
            <a:r>
              <a:rPr lang="it-IT" sz="1400" dirty="0" smtClean="0">
                <a:solidFill>
                  <a:srgbClr val="FFFFFF"/>
                </a:solidFill>
              </a:rPr>
              <a:t> (2009).</a:t>
            </a:r>
            <a:endParaRPr lang="it-IT" sz="1400" dirty="0" smtClean="0">
              <a:solidFill>
                <a:srgbClr val="FFFFFF"/>
              </a:solidFill>
            </a:endParaRPr>
          </a:p>
        </p:txBody>
      </p:sp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Paolo Pasini DG 2015-2016 ASDI Bologna 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38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6665" y="2240221"/>
            <a:ext cx="72923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Area della Consapevolezza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Area del Servizio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Rotary Foundation</a:t>
            </a:r>
          </a:p>
          <a:p>
            <a:endParaRPr lang="it-IT" sz="3200" dirty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rgbClr val="FF0000"/>
                </a:solidFill>
              </a:rPr>
              <a:t>Consorti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Comunicazione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I giovani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Progetti Speciali</a:t>
            </a:r>
          </a:p>
        </p:txBody>
      </p:sp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8228" y="1026532"/>
            <a:ext cx="79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“La Mano che obbedisce all’Intelletto”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39153" y="1783615"/>
            <a:ext cx="313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nostro Metodo.</a:t>
            </a:r>
            <a:endParaRPr lang="it-IT" sz="2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6665" y="2439736"/>
            <a:ext cx="729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Qualità delle riunioni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Formazione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Coinvolgimento dei </a:t>
            </a:r>
            <a:r>
              <a:rPr lang="it-IT" sz="3200" dirty="0" smtClean="0">
                <a:solidFill>
                  <a:srgbClr val="FFFFFF"/>
                </a:solidFill>
              </a:rPr>
              <a:t>Soci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err="1" smtClean="0">
                <a:solidFill>
                  <a:srgbClr val="FFFFFF"/>
                </a:solidFill>
              </a:rPr>
              <a:t>Membership</a:t>
            </a:r>
            <a:endParaRPr lang="it-IT" sz="320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Aperti all’esterno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Innestati nella Comunità</a:t>
            </a:r>
          </a:p>
        </p:txBody>
      </p:sp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8228" y="1026532"/>
            <a:ext cx="79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“La Mano che obbedisce all’Intelletto”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83115" y="1827252"/>
            <a:ext cx="3243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Area della Consapevolezza</a:t>
            </a:r>
            <a:endParaRPr lang="it-IT" sz="200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3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6665" y="2182896"/>
            <a:ext cx="729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Progetti sostenibili in un disegno integrato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Rapporto con le Istituzioni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Nuove modalità per acquisire fondi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Partnership con Organizzazioni non rotariane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FFFF"/>
                </a:solidFill>
              </a:rPr>
              <a:t>Progetti comuni con altri Club</a:t>
            </a:r>
          </a:p>
        </p:txBody>
      </p:sp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8228" y="1026532"/>
            <a:ext cx="79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“La Mano che obbedisce all’Intelletto”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83115" y="1827252"/>
            <a:ext cx="2117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Area del Servizio</a:t>
            </a:r>
            <a:endParaRPr lang="it-IT" sz="2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6665" y="2182896"/>
            <a:ext cx="72923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Creatività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Reciprocità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Iniziativa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Progettualità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Internazionalità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Comunità</a:t>
            </a:r>
          </a:p>
          <a:p>
            <a:r>
              <a:rPr lang="it-IT" sz="3200" dirty="0" smtClean="0">
                <a:solidFill>
                  <a:srgbClr val="FFFFFF"/>
                </a:solidFill>
              </a:rPr>
              <a:t>Risposta a bisogni veri</a:t>
            </a:r>
          </a:p>
          <a:p>
            <a:r>
              <a:rPr lang="it-IT" sz="3200" dirty="0" smtClean="0">
                <a:solidFill>
                  <a:schemeClr val="bg1"/>
                </a:solidFill>
              </a:rPr>
              <a:t>Riconoscimento del ruolo sociale</a:t>
            </a:r>
          </a:p>
        </p:txBody>
      </p:sp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6665" y="764922"/>
            <a:ext cx="79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“La Mano che obbedisce all’Intelletto”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26659" y="1655195"/>
            <a:ext cx="42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Rotary Foundation –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Words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2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4" y="3976775"/>
            <a:ext cx="8563346" cy="2913762"/>
          </a:xfrm>
          <a:prstGeom prst="rect">
            <a:avLst/>
          </a:prstGeom>
        </p:spPr>
      </p:pic>
      <p:pic>
        <p:nvPicPr>
          <p:cNvPr id="8" name="Immagine 7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25" y="0"/>
            <a:ext cx="3976775" cy="4133830"/>
          </a:xfrm>
          <a:prstGeom prst="rect">
            <a:avLst/>
          </a:prstGeom>
        </p:spPr>
      </p:pic>
      <p:pic>
        <p:nvPicPr>
          <p:cNvPr id="4" name="Immagine 3" descr="madre-tere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29" y="0"/>
            <a:ext cx="3343809" cy="41338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5519" y="428068"/>
            <a:ext cx="225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Dona, perché hai tutto ciò che serve agli altri.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Brush Script Std"/>
                <a:cs typeface="Brush Script Std"/>
              </a:rPr>
              <a:t>Madre Teresa</a:t>
            </a:r>
            <a:endParaRPr lang="it-IT" sz="2000" dirty="0">
              <a:solidFill>
                <a:schemeClr val="bg1"/>
              </a:solidFill>
              <a:latin typeface="Brush Script Std"/>
              <a:cs typeface="Brush Script Std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52008" y="6462984"/>
            <a:ext cx="2226242" cy="365125"/>
          </a:xfrm>
        </p:spPr>
        <p:txBody>
          <a:bodyPr/>
          <a:lstStyle/>
          <a:p>
            <a:r>
              <a:rPr lang="it-IT" dirty="0" smtClean="0"/>
              <a:t>Paolo Pasini DG 2015-2016 </a:t>
            </a:r>
          </a:p>
          <a:p>
            <a:r>
              <a:rPr lang="it-IT" dirty="0" smtClean="0"/>
              <a:t>ASDI Bologna 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19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6665" y="764922"/>
            <a:ext cx="79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“La Mano che obbedisce all’Intelletto”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83324" y="2240957"/>
            <a:ext cx="48092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FF"/>
                </a:solidFill>
              </a:rPr>
              <a:t>Affettività</a:t>
            </a:r>
          </a:p>
          <a:p>
            <a:r>
              <a:rPr lang="it-IT" sz="3200" dirty="0" smtClean="0">
                <a:solidFill>
                  <a:srgbClr val="FFFFFF"/>
                </a:solidFill>
              </a:rPr>
              <a:t>Condivisione</a:t>
            </a:r>
          </a:p>
          <a:p>
            <a:r>
              <a:rPr lang="it-IT" sz="3200" dirty="0">
                <a:solidFill>
                  <a:srgbClr val="FFFFFF"/>
                </a:solidFill>
              </a:rPr>
              <a:t>Esperienza di vita</a:t>
            </a:r>
          </a:p>
          <a:p>
            <a:r>
              <a:rPr lang="it-IT" sz="3200" dirty="0" smtClean="0">
                <a:solidFill>
                  <a:srgbClr val="FFFFFF"/>
                </a:solidFill>
              </a:rPr>
              <a:t>Coinvolgimento</a:t>
            </a:r>
          </a:p>
          <a:p>
            <a:r>
              <a:rPr lang="it-IT" sz="3200" dirty="0" smtClean="0">
                <a:solidFill>
                  <a:srgbClr val="FFFFFF"/>
                </a:solidFill>
              </a:rPr>
              <a:t>Reti informali</a:t>
            </a:r>
          </a:p>
          <a:p>
            <a:r>
              <a:rPr lang="it-IT" sz="3200" dirty="0" smtClean="0">
                <a:solidFill>
                  <a:srgbClr val="FFFFFF"/>
                </a:solidFill>
              </a:rPr>
              <a:t>Efficacia</a:t>
            </a:r>
          </a:p>
          <a:p>
            <a:r>
              <a:rPr lang="it-IT" sz="3200" dirty="0" smtClean="0">
                <a:solidFill>
                  <a:srgbClr val="FFFFFF"/>
                </a:solidFill>
              </a:rPr>
              <a:t>Risorse</a:t>
            </a:r>
            <a:endParaRPr lang="it-IT" sz="3200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11343" y="1569581"/>
            <a:ext cx="302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Consorti</a:t>
            </a:r>
            <a:endParaRPr lang="it-IT" sz="2400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0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6665" y="764922"/>
            <a:ext cx="79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“La Mano che obbedisce all’Intelletto”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55932" y="1884233"/>
            <a:ext cx="66216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Comunicazione Interna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Vita del Rotary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Informazione reciproca</a:t>
            </a:r>
          </a:p>
          <a:p>
            <a:endParaRPr lang="it-IT" sz="3200" dirty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rgbClr val="FF0000"/>
                </a:solidFill>
              </a:rPr>
              <a:t>Comunicazione Esterna</a:t>
            </a:r>
          </a:p>
          <a:p>
            <a:r>
              <a:rPr lang="it-IT" sz="2800" dirty="0" smtClean="0">
                <a:solidFill>
                  <a:srgbClr val="FFFFFF"/>
                </a:solidFill>
              </a:rPr>
              <a:t>Da ciò che facciamo…. a chi siamo</a:t>
            </a:r>
          </a:p>
          <a:p>
            <a:endParaRPr lang="it-IT" sz="3200" dirty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rgbClr val="FF0000"/>
                </a:solidFill>
              </a:rPr>
              <a:t>Comunicazione dall’Esterno</a:t>
            </a:r>
          </a:p>
          <a:p>
            <a:r>
              <a:rPr lang="it-IT" sz="2800" dirty="0" smtClean="0">
                <a:solidFill>
                  <a:srgbClr val="FFFFFF"/>
                </a:solidFill>
              </a:rPr>
              <a:t>Cosa dicono di noi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11343" y="1338748"/>
            <a:ext cx="302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Comunicazione</a:t>
            </a:r>
            <a:endParaRPr lang="it-IT" sz="2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8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6665" y="764922"/>
            <a:ext cx="79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“La Mano che obbedisce all’Intelletto”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8437" y="2240957"/>
            <a:ext cx="88906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FFFFFF"/>
                </a:solidFill>
              </a:rPr>
              <a:t>Rafforzare gli strumenti di interazione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FFFFFF"/>
                </a:solidFill>
              </a:rPr>
              <a:t>Motivare e sostenere i giovani professionisti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FFFFFF"/>
                </a:solidFill>
              </a:rPr>
              <a:t>Rafforzare e sviluppare la cooperazione con </a:t>
            </a:r>
            <a:r>
              <a:rPr lang="it-IT" sz="2800" dirty="0" err="1" smtClean="0">
                <a:solidFill>
                  <a:srgbClr val="FFFFFF"/>
                </a:solidFill>
              </a:rPr>
              <a:t>Rotaract</a:t>
            </a:r>
            <a:endParaRPr lang="it-IT" sz="2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FFFFFF"/>
                </a:solidFill>
              </a:rPr>
              <a:t>Impegnarsi nei Programmi </a:t>
            </a:r>
            <a:r>
              <a:rPr lang="it-IT" sz="2800" dirty="0">
                <a:solidFill>
                  <a:srgbClr val="FFFFFF"/>
                </a:solidFill>
              </a:rPr>
              <a:t>del </a:t>
            </a:r>
            <a:r>
              <a:rPr lang="it-IT" sz="2800" dirty="0" smtClean="0">
                <a:solidFill>
                  <a:srgbClr val="FFFFFF"/>
                </a:solidFill>
              </a:rPr>
              <a:t>R.I. per i Giovani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FFFFFF"/>
                </a:solidFill>
              </a:rPr>
              <a:t>Alleanza fra generazioni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11343" y="1569581"/>
            <a:ext cx="302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Giovani</a:t>
            </a:r>
            <a:endParaRPr lang="it-IT" sz="2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8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6665" y="1154952"/>
            <a:ext cx="79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“La Mano che obbedisce all’Intelletto”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3306" y="2797445"/>
            <a:ext cx="8890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FF"/>
                </a:solidFill>
              </a:rPr>
              <a:t>Commissione “Giovane Impresa”</a:t>
            </a:r>
          </a:p>
          <a:p>
            <a:endParaRPr lang="it-IT" sz="3200" dirty="0">
              <a:solidFill>
                <a:srgbClr val="FFFFFF"/>
              </a:solidFill>
            </a:endParaRPr>
          </a:p>
          <a:p>
            <a:endParaRPr lang="it-IT" sz="3200" dirty="0" smtClean="0">
              <a:solidFill>
                <a:srgbClr val="FFFFFF"/>
              </a:solidFill>
            </a:endParaRPr>
          </a:p>
          <a:p>
            <a:r>
              <a:rPr lang="it-IT" sz="3200" dirty="0" smtClean="0">
                <a:solidFill>
                  <a:srgbClr val="FFFFFF"/>
                </a:solidFill>
              </a:rPr>
              <a:t>Commissione Cultura e Patrimonio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97386" y="2000914"/>
            <a:ext cx="40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Progetti Distrettuali Speciali</a:t>
            </a:r>
            <a:endParaRPr lang="it-IT" sz="2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2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04-2457136 alle 17.5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5" y="215065"/>
            <a:ext cx="4611699" cy="6092829"/>
          </a:xfrm>
          <a:prstGeom prst="rect">
            <a:avLst/>
          </a:prstGeom>
        </p:spPr>
      </p:pic>
      <p:pic>
        <p:nvPicPr>
          <p:cNvPr id="5" name="Immagine 4" descr="Paul_Harris_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33" y="1740808"/>
            <a:ext cx="4492081" cy="5117192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-675670" y="6307894"/>
            <a:ext cx="5238750" cy="365125"/>
          </a:xfrm>
        </p:spPr>
        <p:txBody>
          <a:bodyPr/>
          <a:lstStyle/>
          <a:p>
            <a:r>
              <a:rPr lang="it-IT" dirty="0" smtClean="0"/>
              <a:t>Paolo Pasini DG 2015-2016 ASDI Bologna 9 maggio 2015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0433" y="0"/>
            <a:ext cx="45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“Va tutto bene nel Rotary?, se così fosse, Dio abbia pietà di noi, saremmo alla fine dei nostri giorni…”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Paul P. Harris, The </a:t>
            </a:r>
            <a:r>
              <a:rPr lang="it-IT" dirty="0" err="1" smtClean="0">
                <a:solidFill>
                  <a:srgbClr val="000000"/>
                </a:solidFill>
              </a:rPr>
              <a:t>Rotarian</a:t>
            </a:r>
            <a:r>
              <a:rPr lang="it-IT" dirty="0" smtClean="0">
                <a:solidFill>
                  <a:srgbClr val="000000"/>
                </a:solidFill>
              </a:rPr>
              <a:t>, </a:t>
            </a:r>
            <a:r>
              <a:rPr lang="it-IT" dirty="0" err="1" smtClean="0">
                <a:solidFill>
                  <a:srgbClr val="000000"/>
                </a:solidFill>
              </a:rPr>
              <a:t>feb</a:t>
            </a:r>
            <a:r>
              <a:rPr lang="it-IT" dirty="0" smtClean="0">
                <a:solidFill>
                  <a:srgbClr val="000000"/>
                </a:solidFill>
              </a:rPr>
              <a:t>. 1945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0205" cy="6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214062" y="1469699"/>
            <a:ext cx="8762663" cy="4029401"/>
            <a:chOff x="393700" y="2946400"/>
            <a:chExt cx="11086650" cy="3035300"/>
          </a:xfrm>
        </p:grpSpPr>
        <p:pic>
          <p:nvPicPr>
            <p:cNvPr id="6" name="Immagine 5" descr="Schermata 02-2457079 alle 16.27.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49" y="2959100"/>
              <a:ext cx="11067601" cy="3022600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393700" y="2946400"/>
              <a:ext cx="8178800" cy="444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356769" y="5722667"/>
            <a:ext cx="67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K.R. “Ravi” </a:t>
            </a:r>
            <a:r>
              <a:rPr lang="it-IT" dirty="0" err="1" smtClean="0">
                <a:solidFill>
                  <a:srgbClr val="FFFFFF"/>
                </a:solidFill>
              </a:rPr>
              <a:t>Ravindran</a:t>
            </a:r>
            <a:r>
              <a:rPr lang="it-IT" dirty="0" smtClean="0">
                <a:solidFill>
                  <a:srgbClr val="FFFFFF"/>
                </a:solidFill>
              </a:rPr>
              <a:t> Presidente Internazionale 2015-2016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3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1jugMl4-8L._SL15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93" y="0"/>
            <a:ext cx="4485132" cy="6858000"/>
          </a:xfrm>
          <a:prstGeom prst="rect">
            <a:avLst/>
          </a:prstGeom>
        </p:spPr>
      </p:pic>
      <p:pic>
        <p:nvPicPr>
          <p:cNvPr id="3" name="Immagine 2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Paolo Pasini DG 2015-2016 </a:t>
            </a:r>
          </a:p>
          <a:p>
            <a:r>
              <a:rPr lang="it-IT" dirty="0" smtClean="0"/>
              <a:t>ASDI Bologna 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0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9373" y="1639275"/>
            <a:ext cx="73383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</a:rPr>
              <a:t>Le Organizzazioni strutturate, fondate sull’iniziativa volontaria, vengono soppiantate da </a:t>
            </a:r>
            <a:r>
              <a:rPr lang="it-IT" sz="3600" i="1" dirty="0" smtClean="0">
                <a:solidFill>
                  <a:srgbClr val="FFFFFF"/>
                </a:solidFill>
              </a:rPr>
              <a:t>networks</a:t>
            </a:r>
            <a:r>
              <a:rPr lang="it-IT" sz="3600" dirty="0" smtClean="0">
                <a:solidFill>
                  <a:srgbClr val="FFFFFF"/>
                </a:solidFill>
              </a:rPr>
              <a:t> di impegno civico aperti,</a:t>
            </a:r>
          </a:p>
          <a:p>
            <a:r>
              <a:rPr lang="it-IT" sz="3600" dirty="0">
                <a:solidFill>
                  <a:srgbClr val="FFFFFF"/>
                </a:solidFill>
              </a:rPr>
              <a:t>i</a:t>
            </a:r>
            <a:r>
              <a:rPr lang="it-IT" sz="3600" dirty="0" smtClean="0">
                <a:solidFill>
                  <a:srgbClr val="FFFFFF"/>
                </a:solidFill>
              </a:rPr>
              <a:t>nformali e creati ad hoc.</a:t>
            </a:r>
          </a:p>
          <a:p>
            <a:r>
              <a:rPr lang="it-IT" sz="2000" dirty="0" err="1" smtClean="0">
                <a:solidFill>
                  <a:srgbClr val="FFFFFF"/>
                </a:solidFill>
              </a:rPr>
              <a:t>R</a:t>
            </a:r>
            <a:r>
              <a:rPr lang="it-IT" sz="2000" dirty="0" smtClean="0">
                <a:solidFill>
                  <a:srgbClr val="FFFFFF"/>
                </a:solidFill>
              </a:rPr>
              <a:t>. </a:t>
            </a:r>
            <a:r>
              <a:rPr lang="it-IT" sz="2000" dirty="0" err="1" smtClean="0">
                <a:solidFill>
                  <a:srgbClr val="FFFFFF"/>
                </a:solidFill>
              </a:rPr>
              <a:t>Putnam</a:t>
            </a:r>
            <a:r>
              <a:rPr lang="it-IT" sz="2000" dirty="0" smtClean="0">
                <a:solidFill>
                  <a:srgbClr val="FFFFFF"/>
                </a:solidFill>
              </a:rPr>
              <a:t>, Bowling Alone, 2000</a:t>
            </a:r>
            <a:endParaRPr lang="it-IT" sz="2000" dirty="0">
              <a:solidFill>
                <a:srgbClr val="FFFFFF"/>
              </a:solidFill>
            </a:endParaRPr>
          </a:p>
        </p:txBody>
      </p:sp>
      <p:pic>
        <p:nvPicPr>
          <p:cNvPr id="4" name="Immagine 3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Paolo Pasini DG 2015-2016</a:t>
            </a:r>
          </a:p>
          <a:p>
            <a:r>
              <a:rPr lang="it-IT" dirty="0" smtClean="0"/>
              <a:t> ASDI Bologna 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60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otarian-At-Work-Shirt-In-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21367" cy="408091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0599" y="3868132"/>
            <a:ext cx="9033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Baskerville"/>
                <a:cs typeface="Baskerville"/>
              </a:rPr>
              <a:t>Insieme di aspetti della vita sociale quali le reti relazionali, le norme e la fiducia reciproca, che consentono ai membri di una comunità di agire in modo più efficace nel raggiungimento di obiettivi condivisi.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21470" y="2336316"/>
            <a:ext cx="33928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Capitale Sociale</a:t>
            </a:r>
            <a:endParaRPr lang="it-IT" sz="3200" dirty="0"/>
          </a:p>
        </p:txBody>
      </p:sp>
      <p:pic>
        <p:nvPicPr>
          <p:cNvPr id="5" name="Immagine 4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Paolo Pasini DG 2015-2016 </a:t>
            </a:r>
          </a:p>
          <a:p>
            <a:r>
              <a:rPr lang="it-IT" dirty="0" smtClean="0"/>
              <a:t>ASDI Bologna 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88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0936" y="898942"/>
            <a:ext cx="8334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A un più elevato livello di Capitale Sociale corrisponde un più elevato livello di efficienza</a:t>
            </a:r>
          </a:p>
          <a:p>
            <a:endParaRPr lang="it-IT" sz="4000" dirty="0"/>
          </a:p>
          <a:p>
            <a:r>
              <a:rPr lang="it-IT" sz="4000" dirty="0">
                <a:solidFill>
                  <a:srgbClr val="FF0000"/>
                </a:solidFill>
              </a:rPr>
              <a:t>i Paesi in cui si registrano i più alti livelli </a:t>
            </a:r>
            <a:r>
              <a:rPr lang="it-IT" sz="4000" dirty="0" smtClean="0">
                <a:solidFill>
                  <a:srgbClr val="FF0000"/>
                </a:solidFill>
              </a:rPr>
              <a:t>di capitale </a:t>
            </a:r>
            <a:r>
              <a:rPr lang="it-IT" sz="4000" dirty="0">
                <a:solidFill>
                  <a:srgbClr val="FF0000"/>
                </a:solidFill>
              </a:rPr>
              <a:t>sociale sono anche quelli in cui il reddito per abitante è </a:t>
            </a:r>
            <a:r>
              <a:rPr lang="it-IT" sz="4000" dirty="0" smtClean="0">
                <a:solidFill>
                  <a:srgbClr val="FF0000"/>
                </a:solidFill>
              </a:rPr>
              <a:t>cresciuto maggiormente</a:t>
            </a:r>
            <a:r>
              <a:rPr lang="it-IT" sz="4000" dirty="0">
                <a:solidFill>
                  <a:srgbClr val="FF0000"/>
                </a:solidFill>
              </a:rPr>
              <a:t>.</a:t>
            </a:r>
            <a:endParaRPr lang="it-IT" sz="4000" dirty="0" smtClean="0">
              <a:solidFill>
                <a:srgbClr val="FF0000"/>
              </a:solidFill>
            </a:endParaRPr>
          </a:p>
        </p:txBody>
      </p:sp>
      <p:pic>
        <p:nvPicPr>
          <p:cNvPr id="3" name="Immagine 2" descr="Logo Distretto 2072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Paolo Pasini DG 2015-2016 </a:t>
            </a:r>
          </a:p>
          <a:p>
            <a:r>
              <a:rPr lang="it-IT" dirty="0" smtClean="0"/>
              <a:t>ASDI Bologna 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45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7" y="2806097"/>
            <a:ext cx="5629774" cy="374635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0936" y="337749"/>
            <a:ext cx="83341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 un più elevato livello di Capitale Sociale nella sua componente di </a:t>
            </a:r>
            <a:r>
              <a:rPr lang="it-IT" sz="3200" dirty="0" smtClean="0">
                <a:solidFill>
                  <a:srgbClr val="FF0000"/>
                </a:solidFill>
              </a:rPr>
              <a:t>legame relazionale</a:t>
            </a:r>
            <a:r>
              <a:rPr lang="it-IT" sz="3200" dirty="0" smtClean="0"/>
              <a:t> corrisponde </a:t>
            </a:r>
            <a:r>
              <a:rPr lang="it-IT" sz="3200" u="sng" dirty="0" smtClean="0">
                <a:solidFill>
                  <a:srgbClr val="FF0000"/>
                </a:solidFill>
              </a:rPr>
              <a:t>un più elevato livello di efficienza</a:t>
            </a:r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r>
              <a:rPr lang="it-IT" sz="4000" dirty="0" smtClean="0">
                <a:solidFill>
                  <a:schemeClr val="bg1"/>
                </a:solidFill>
              </a:rPr>
              <a:t>Il Valore di un legame relazionale deriva dalla comunanza di obiettivi</a:t>
            </a:r>
          </a:p>
        </p:txBody>
      </p:sp>
      <p:pic>
        <p:nvPicPr>
          <p:cNvPr id="5" name="Immagine 4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905250" y="6551724"/>
            <a:ext cx="5238750" cy="365125"/>
          </a:xfrm>
        </p:spPr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5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2499" y="1184321"/>
            <a:ext cx="8334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Il fenomeno del </a:t>
            </a:r>
            <a:r>
              <a:rPr lang="it-IT" sz="4000" dirty="0">
                <a:solidFill>
                  <a:srgbClr val="FF0000"/>
                </a:solidFill>
              </a:rPr>
              <a:t>free rider </a:t>
            </a:r>
            <a:r>
              <a:rPr lang="it-IT" sz="4000" dirty="0"/>
              <a:t>ha luogo quando, all'interno di un gruppo di </a:t>
            </a:r>
            <a:r>
              <a:rPr lang="it-IT" sz="4000" dirty="0">
                <a:solidFill>
                  <a:srgbClr val="FFFFFF"/>
                </a:solidFill>
              </a:rPr>
              <a:t>individui, si ha un membro che evita di dare il suo contributo </a:t>
            </a:r>
            <a:r>
              <a:rPr lang="it-IT" sz="4000" dirty="0" smtClean="0">
                <a:solidFill>
                  <a:srgbClr val="FFFFFF"/>
                </a:solidFill>
              </a:rPr>
              <a:t>al</a:t>
            </a:r>
            <a:r>
              <a:rPr lang="it-IT" sz="4000" dirty="0" smtClean="0"/>
              <a:t> </a:t>
            </a:r>
            <a:r>
              <a:rPr lang="it-IT" sz="4000" dirty="0">
                <a:solidFill>
                  <a:srgbClr val="FF0000"/>
                </a:solidFill>
                <a:hlinkClick r:id="rId2"/>
              </a:rPr>
              <a:t>bene comune poiché ritiene che il gruppo possa funzionare ugualmente nonostante la sua astensione.</a:t>
            </a:r>
            <a:endParaRPr lang="it-IT" sz="4000" dirty="0" smtClean="0">
              <a:solidFill>
                <a:srgbClr val="FF0000"/>
              </a:solidFill>
            </a:endParaRPr>
          </a:p>
        </p:txBody>
      </p:sp>
      <p:pic>
        <p:nvPicPr>
          <p:cNvPr id="3" name="Immagine 2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23732" y="6522679"/>
            <a:ext cx="4520268" cy="365125"/>
          </a:xfrm>
        </p:spPr>
        <p:txBody>
          <a:bodyPr/>
          <a:lstStyle/>
          <a:p>
            <a:r>
              <a:rPr lang="it-IT" dirty="0" smtClean="0"/>
              <a:t>Paolo Pasini DG 2015-2016 ASDI Bologna 9 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86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12572" cy="647353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12572" y="256840"/>
            <a:ext cx="5531428" cy="541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 smtClean="0"/>
          </a:p>
          <a:p>
            <a:r>
              <a:rPr lang="it-IT" sz="3200" dirty="0" smtClean="0"/>
              <a:t>“ </a:t>
            </a:r>
            <a:r>
              <a:rPr lang="it-IT" sz="3200" dirty="0"/>
              <a:t>Rotary </a:t>
            </a:r>
            <a:r>
              <a:rPr lang="it-IT" sz="3200" dirty="0" err="1"/>
              <a:t>is</a:t>
            </a:r>
            <a:r>
              <a:rPr lang="it-IT" sz="3200" dirty="0"/>
              <a:t> an </a:t>
            </a:r>
            <a:r>
              <a:rPr lang="it-IT" sz="3200" dirty="0" err="1"/>
              <a:t>antidote</a:t>
            </a:r>
            <a:r>
              <a:rPr lang="it-IT" sz="3200" dirty="0"/>
              <a:t>, a </a:t>
            </a:r>
            <a:r>
              <a:rPr lang="it-IT" sz="3200" dirty="0" err="1"/>
              <a:t>corrective</a:t>
            </a:r>
            <a:r>
              <a:rPr lang="it-IT" sz="3200" dirty="0"/>
              <a:t> </a:t>
            </a:r>
            <a:r>
              <a:rPr lang="it-IT" sz="3200" dirty="0" err="1"/>
              <a:t>measure</a:t>
            </a:r>
            <a:r>
              <a:rPr lang="it-IT" sz="3200" dirty="0"/>
              <a:t>, </a:t>
            </a:r>
            <a:r>
              <a:rPr lang="it-IT" sz="3200" dirty="0" err="1"/>
              <a:t>against</a:t>
            </a:r>
            <a:r>
              <a:rPr lang="it-IT" sz="3200" dirty="0"/>
              <a:t> the de-</a:t>
            </a:r>
            <a:r>
              <a:rPr lang="it-IT" sz="3200" dirty="0" err="1"/>
              <a:t>humanizing</a:t>
            </a:r>
            <a:r>
              <a:rPr lang="it-IT" sz="3200" dirty="0"/>
              <a:t> </a:t>
            </a:r>
            <a:r>
              <a:rPr lang="it-IT" sz="3200" dirty="0" err="1"/>
              <a:t>effects</a:t>
            </a:r>
            <a:r>
              <a:rPr lang="it-IT" sz="3200" dirty="0"/>
              <a:t> of a </a:t>
            </a:r>
            <a:r>
              <a:rPr lang="it-IT" sz="3200" dirty="0" err="1"/>
              <a:t>too</a:t>
            </a:r>
            <a:r>
              <a:rPr lang="it-IT" sz="3200" dirty="0"/>
              <a:t> high </a:t>
            </a:r>
            <a:r>
              <a:rPr lang="it-IT" sz="3200" dirty="0" err="1"/>
              <a:t>civilization</a:t>
            </a:r>
            <a:r>
              <a:rPr lang="it-IT" sz="3200" dirty="0"/>
              <a:t>” </a:t>
            </a:r>
            <a:endParaRPr lang="it-IT" sz="3200" dirty="0" smtClean="0"/>
          </a:p>
          <a:p>
            <a:endParaRPr lang="it-IT" sz="3200" dirty="0"/>
          </a:p>
          <a:p>
            <a:endParaRPr lang="it-IT" sz="3200" dirty="0"/>
          </a:p>
          <a:p>
            <a:endParaRPr lang="it-IT" sz="3200" dirty="0" smtClean="0"/>
          </a:p>
          <a:p>
            <a:r>
              <a:rPr lang="it-IT" sz="2400" dirty="0" smtClean="0"/>
              <a:t>H.H</a:t>
            </a:r>
            <a:r>
              <a:rPr lang="it-IT" sz="2400" dirty="0"/>
              <a:t>. Denny vice presidente National </a:t>
            </a:r>
            <a:r>
              <a:rPr lang="it-IT" sz="2400" dirty="0" err="1"/>
              <a:t>Association</a:t>
            </a:r>
            <a:r>
              <a:rPr lang="it-IT" sz="2400" dirty="0"/>
              <a:t> of Rotary </a:t>
            </a:r>
            <a:r>
              <a:rPr lang="it-IT" sz="2400" dirty="0" err="1"/>
              <a:t>Clubs</a:t>
            </a:r>
            <a:r>
              <a:rPr lang="it-IT" sz="2400" dirty="0"/>
              <a:t> of America. </a:t>
            </a:r>
            <a:r>
              <a:rPr lang="it-IT" dirty="0"/>
              <a:t>The </a:t>
            </a:r>
            <a:r>
              <a:rPr lang="it-IT" dirty="0" err="1"/>
              <a:t>Rotarian</a:t>
            </a:r>
            <a:r>
              <a:rPr lang="it-IT" dirty="0"/>
              <a:t>, n° 2 luglio 1911</a:t>
            </a:r>
          </a:p>
          <a:p>
            <a:endParaRPr lang="it-IT" dirty="0"/>
          </a:p>
        </p:txBody>
      </p:sp>
      <p:pic>
        <p:nvPicPr>
          <p:cNvPr id="5" name="Immagine 4" descr="Logo Distretto 2072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95" y="0"/>
            <a:ext cx="2470205" cy="6618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461594" y="6344834"/>
            <a:ext cx="5238750" cy="365125"/>
          </a:xfrm>
        </p:spPr>
        <p:txBody>
          <a:bodyPr/>
          <a:lstStyle/>
          <a:p>
            <a:r>
              <a:rPr lang="it-IT" smtClean="0"/>
              <a:t>Paolo Pasini DG 2015-2016 ASDI Bologna 9 maggio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3899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ivoluzione">
  <a:themeElements>
    <a:clrScheme name="Rivoluzione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ivoluzion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ivoluzion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Nero .thmx</Template>
  <TotalTime>344</TotalTime>
  <Words>866</Words>
  <Application>Microsoft Macintosh PowerPoint</Application>
  <PresentationFormat>Presentazione su schermo (4:3)</PresentationFormat>
  <Paragraphs>133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Rivoluzione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Pasini</dc:creator>
  <cp:lastModifiedBy>Paolo Pasini</cp:lastModifiedBy>
  <cp:revision>44</cp:revision>
  <dcterms:created xsi:type="dcterms:W3CDTF">2015-04-28T09:11:46Z</dcterms:created>
  <dcterms:modified xsi:type="dcterms:W3CDTF">2015-05-04T08:10:15Z</dcterms:modified>
</cp:coreProperties>
</file>