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8"/>
  </p:notes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49" autoAdjust="0"/>
  </p:normalViewPr>
  <p:slideViewPr>
    <p:cSldViewPr>
      <p:cViewPr varScale="1">
        <p:scale>
          <a:sx n="71" d="100"/>
          <a:sy n="71" d="100"/>
        </p:scale>
        <p:origin x="-4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165F0F5-D153-4F3C-9743-9B18959BD26D}" type="datetimeFigureOut">
              <a:rPr lang="it-IT"/>
              <a:pPr>
                <a:defRPr/>
              </a:pPr>
              <a:t>08/05/2015</a:t>
            </a:fld>
            <a:endParaRPr lang="it-IT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ED60ECF-22F6-42C0-8155-6C850E8968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26" tIns="44163" rIns="88326" bIns="44163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488099-165F-4FEE-965C-A277E3BA9CC9}" type="slidenum">
              <a:rPr lang="it-IT" altLang="it-IT" sz="2400">
                <a:solidFill>
                  <a:srgbClr val="FFFFFF"/>
                </a:solidFill>
                <a:latin typeface="Calibri" pitchFamily="34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2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887788" y="8688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5" tIns="45576" rIns="91505" bIns="45576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00D5306-7D74-43D4-AF28-6838D931025B}" type="slidenum">
              <a:rPr lang="it-IT" alt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alt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116388"/>
          </a:xfrm>
          <a:noFill/>
          <a:ln/>
        </p:spPr>
        <p:txBody>
          <a:bodyPr wrap="none" lIns="91435" tIns="45718" rIns="91435" bIns="45718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9300" cy="3419475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45713" rIns="91425" bIns="45713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Fare clic per modificare stile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A20B-A71F-4612-BC80-97EA558E34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EFF4-DD72-4767-864D-7CA2D88378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8044-548D-48B5-9B41-600A88BB25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A0326-F019-4F54-B603-E94D610CD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313AD-20CC-4511-AF90-A27556976C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ED48-7691-4463-9E78-ED399D97DF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3FE8-4958-437D-9C0C-63E1D33D7D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12C7-2D29-4BB6-B512-4132E41B2C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A7A11-EF50-44F1-81E8-F2CD0BCC39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57DE4-5586-49DE-A0AA-96865C86E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B5D7-64DD-4D9E-B85D-9C04E36595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9DA6245-95E2-4ADB-B0F7-FEC60FF99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Tahoma" charset="0"/>
                      <a:ea typeface="ＭＳ Ｐゴシック" charset="0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1037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pic>
          <p:nvPicPr>
            <p:cNvPr id="1033" name="Picture 161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MS PGothic" pitchFamily="34" charset="-128"/>
          <a:cs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Tahoma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>
                <a:solidFill>
                  <a:srgbClr val="FFFFFF"/>
                </a:solidFill>
                <a:latin typeface="Arial" charset="0"/>
                <a:ea typeface="ヒラギノ角ゴ Pro W3"/>
                <a:cs typeface="ヒラギノ角ゴ Pro W3"/>
              </a:rPr>
              <a:t>SEMINARIO ISTRUZIONE SQUADRA DISTRETTUALE</a:t>
            </a:r>
            <a:br>
              <a:rPr lang="it-IT" altLang="it-IT" sz="2400" b="1">
                <a:solidFill>
                  <a:srgbClr val="FFFFFF"/>
                </a:solidFill>
                <a:latin typeface="Arial" charset="0"/>
                <a:ea typeface="ヒラギノ角ゴ Pro W3"/>
                <a:cs typeface="ヒラギノ角ゴ Pro W3"/>
              </a:rPr>
            </a:br>
            <a:r>
              <a:rPr lang="it-IT" altLang="it-IT" sz="2400">
                <a:solidFill>
                  <a:srgbClr val="FFFFFF"/>
                </a:solidFill>
                <a:latin typeface="Arial" charset="0"/>
                <a:ea typeface="ヒラギノ角ゴ Pro W3"/>
                <a:cs typeface="ヒラギノ角ゴ Pro W3"/>
              </a:rPr>
              <a:t>Repubblica di San Marino, 22 Febbraio 2014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15875" y="3189288"/>
            <a:ext cx="9144000" cy="1476375"/>
          </a:xfrm>
          <a:prstGeom prst="rect">
            <a:avLst/>
          </a:prstGeom>
          <a:solidFill>
            <a:srgbClr val="3155A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40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513" y="3189288"/>
            <a:ext cx="91074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>
                <a:solidFill>
                  <a:srgbClr val="FFFFFF"/>
                </a:solidFill>
                <a:latin typeface="Georgia" pitchFamily="18" charset="0"/>
                <a:ea typeface="ヒラギノ角ゴ Pro W3"/>
                <a:cs typeface="ヒラギノ角ゴ Pro W3"/>
              </a:rPr>
              <a:t>Giorgio Zoli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>
                <a:solidFill>
                  <a:srgbClr val="FFFFFF"/>
                </a:solidFill>
                <a:latin typeface="Georgia" pitchFamily="18" charset="0"/>
                <a:ea typeface="ヒラギノ角ゴ Pro W3"/>
                <a:cs typeface="ヒラギノ角ゴ Pro W3"/>
              </a:rPr>
              <a:t>Presidente Sottocommissione Scambio Giovani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1958975"/>
            <a:ext cx="9144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>
              <a:solidFill>
                <a:srgbClr val="3155A4"/>
              </a:solidFill>
              <a:latin typeface="Georgia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6513" y="4941888"/>
            <a:ext cx="88884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rgbClr val="FF0000"/>
                </a:solidFill>
                <a:latin typeface="Georgia" pitchFamily="18" charset="0"/>
                <a:ea typeface="ヒラギノ角ゴ Pro W3"/>
                <a:cs typeface="ヒラギノ角ゴ Pro W3"/>
              </a:rPr>
              <a:t>ASDI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rgbClr val="FF0000"/>
                </a:solidFill>
                <a:latin typeface="Georgia" pitchFamily="18" charset="0"/>
                <a:ea typeface="ヒラギノ角ゴ Pro W3"/>
                <a:cs typeface="ヒラギノ角ゴ Pro W3"/>
              </a:rPr>
              <a:t>Assemblea Distrettuale</a:t>
            </a: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rgbClr val="FF0000"/>
                </a:solidFill>
                <a:latin typeface="Georgia" pitchFamily="18" charset="0"/>
                <a:ea typeface="ヒラギノ角ゴ Pro W3"/>
                <a:cs typeface="ヒラギノ角ゴ Pro W3"/>
              </a:rPr>
              <a:t>9 Maggio 2015</a:t>
            </a:r>
            <a:endParaRPr lang="it-IT" altLang="it-IT" sz="2400" b="1">
              <a:solidFill>
                <a:srgbClr val="FF0000"/>
              </a:solidFill>
              <a:latin typeface="Georgia" pitchFamily="18" charset="0"/>
              <a:ea typeface="ヒラギノ角ゴ Pro W3"/>
              <a:cs typeface="ヒラギノ角ゴ Pro W3"/>
            </a:endParaRPr>
          </a:p>
          <a:p>
            <a:pPr algn="ctr"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>
              <a:solidFill>
                <a:srgbClr val="3155A4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0" y="3675063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240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36513" y="631825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>
              <a:solidFill>
                <a:srgbClr val="0070C0"/>
              </a:solidFill>
              <a:latin typeface="Georgia" pitchFamily="18" charset="0"/>
              <a:ea typeface="ヒラギノ角ゴ Pro W3"/>
              <a:cs typeface="ヒラギノ角ゴ Pro W3"/>
            </a:endParaRPr>
          </a:p>
        </p:txBody>
      </p:sp>
      <p:pic>
        <p:nvPicPr>
          <p:cNvPr id="1434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587375"/>
            <a:ext cx="46799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36513" y="4311650"/>
            <a:ext cx="9144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500"/>
              </a:spcBef>
            </a:pPr>
            <a:r>
              <a:rPr lang="it-IT" altLang="it-IT" b="1">
                <a:solidFill>
                  <a:srgbClr val="FFFFFF"/>
                </a:solidFill>
                <a:latin typeface="Georgia" pitchFamily="18" charset="0"/>
              </a:rPr>
              <a:t/>
            </a:r>
            <a:br>
              <a:rPr lang="it-IT" altLang="it-IT" b="1">
                <a:solidFill>
                  <a:srgbClr val="FFFFFF"/>
                </a:solidFill>
                <a:latin typeface="Georgia" pitchFamily="18" charset="0"/>
              </a:rPr>
            </a:br>
            <a:endParaRPr lang="it-IT" altLang="it-IT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4346" name="CasellaDiTesto 2"/>
          <p:cNvSpPr txBox="1">
            <a:spLocks noChangeArrowheads="1"/>
          </p:cNvSpPr>
          <p:nvPr/>
        </p:nvSpPr>
        <p:spPr bwMode="auto">
          <a:xfrm>
            <a:off x="323850" y="2336800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b="1">
                <a:solidFill>
                  <a:srgbClr val="0070C0"/>
                </a:solidFill>
                <a:latin typeface="Calibri" pitchFamily="34" charset="0"/>
              </a:rPr>
              <a:t>Governatore 2015-2016  Paolo Pasini</a:t>
            </a:r>
            <a:endParaRPr lang="it-IT" altLang="it-IT" sz="2000" b="1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it-IT" altLang="it-IT" b="1">
                <a:solidFill>
                  <a:srgbClr val="0070C0"/>
                </a:solidFill>
                <a:latin typeface="Calibri" pitchFamily="34" charset="0"/>
              </a:rPr>
              <a:t>Emilia Romagna – Repubblica di San Marino</a:t>
            </a:r>
          </a:p>
        </p:txBody>
      </p:sp>
      <p:pic>
        <p:nvPicPr>
          <p:cNvPr id="14347" name="Immagine 12" descr="T1516-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85800"/>
            <a:ext cx="302418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48288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>
                <a:ea typeface="+mn-ea"/>
              </a:rPr>
              <a:t>Studenti e rispettivi genitori si fanno carico di:</a:t>
            </a:r>
            <a:endParaRPr lang="it-IT" sz="2800" dirty="0">
              <a:ea typeface="+mn-ea"/>
            </a:endParaRPr>
          </a:p>
          <a:p>
            <a:pPr eaLnBrk="1" hangingPunct="1">
              <a:defRPr/>
            </a:pPr>
            <a:r>
              <a:rPr lang="it-IT" sz="2000" b="1" dirty="0">
                <a:ea typeface="+mn-ea"/>
              </a:rPr>
              <a:t> </a:t>
            </a:r>
            <a:r>
              <a:rPr lang="it-IT" sz="2400" dirty="0" smtClean="0">
                <a:ea typeface="+mn-ea"/>
              </a:rPr>
              <a:t>Viaggio </a:t>
            </a:r>
            <a:r>
              <a:rPr lang="it-IT" sz="2400" dirty="0">
                <a:ea typeface="+mn-ea"/>
              </a:rPr>
              <a:t>aereo di andata e ritorno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 </a:t>
            </a:r>
            <a:r>
              <a:rPr lang="it-IT" sz="2400" dirty="0" smtClean="0">
                <a:ea typeface="+mn-ea"/>
              </a:rPr>
              <a:t>Documenti </a:t>
            </a:r>
            <a:r>
              <a:rPr lang="it-IT" sz="2400" dirty="0">
                <a:ea typeface="+mn-ea"/>
              </a:rPr>
              <a:t>di viaggio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 </a:t>
            </a:r>
            <a:r>
              <a:rPr lang="it-IT" sz="2400" dirty="0" smtClean="0">
                <a:ea typeface="+mn-ea"/>
              </a:rPr>
              <a:t>Abbigliamento </a:t>
            </a:r>
            <a:r>
              <a:rPr lang="it-IT" sz="2400" dirty="0">
                <a:ea typeface="+mn-ea"/>
              </a:rPr>
              <a:t>ed accessori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 </a:t>
            </a:r>
            <a:r>
              <a:rPr lang="it-IT" sz="2400" dirty="0" smtClean="0">
                <a:ea typeface="+mn-ea"/>
              </a:rPr>
              <a:t>Denaro </a:t>
            </a:r>
            <a:r>
              <a:rPr lang="it-IT" sz="2400" dirty="0">
                <a:ea typeface="+mn-ea"/>
              </a:rPr>
              <a:t>per le spese varie Si raccomanda una carta di CREDITO </a:t>
            </a:r>
            <a:r>
              <a:rPr lang="it-IT" sz="2400" dirty="0" smtClean="0">
                <a:ea typeface="+mn-ea"/>
              </a:rPr>
              <a:t> </a:t>
            </a:r>
            <a:r>
              <a:rPr lang="it-IT" sz="2400" dirty="0">
                <a:ea typeface="+mn-ea"/>
              </a:rPr>
              <a:t>RICARICABILE CON CIRCA 1000,00 euro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 </a:t>
            </a:r>
            <a:r>
              <a:rPr lang="it-IT" sz="2400" dirty="0" smtClean="0">
                <a:ea typeface="+mn-ea"/>
              </a:rPr>
              <a:t>Fondo </a:t>
            </a:r>
            <a:r>
              <a:rPr lang="it-IT" sz="2400" dirty="0">
                <a:ea typeface="+mn-ea"/>
              </a:rPr>
              <a:t>di emergenza e spese impreviste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 </a:t>
            </a:r>
            <a:r>
              <a:rPr lang="it-IT" sz="2400" dirty="0" smtClean="0">
                <a:ea typeface="+mn-ea"/>
              </a:rPr>
              <a:t>Viaggi </a:t>
            </a:r>
            <a:r>
              <a:rPr lang="it-IT" sz="2400" dirty="0">
                <a:ea typeface="+mn-ea"/>
              </a:rPr>
              <a:t>e gite complementari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 </a:t>
            </a:r>
            <a:r>
              <a:rPr lang="it-IT" sz="2400" dirty="0" smtClean="0">
                <a:ea typeface="+mn-ea"/>
              </a:rPr>
              <a:t>Assicurazione </a:t>
            </a:r>
            <a:r>
              <a:rPr lang="it-IT" sz="2400" dirty="0">
                <a:ea typeface="+mn-ea"/>
              </a:rPr>
              <a:t>(per long </a:t>
            </a:r>
            <a:r>
              <a:rPr lang="it-IT" sz="2400" dirty="0" err="1">
                <a:ea typeface="+mn-ea"/>
              </a:rPr>
              <a:t>term</a:t>
            </a:r>
            <a:r>
              <a:rPr lang="it-IT" sz="2400" dirty="0">
                <a:ea typeface="+mn-ea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it-IT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48288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>
                <a:ea typeface="+mn-ea"/>
              </a:rPr>
              <a:t>Gli studenti in scambio acconsentono a:</a:t>
            </a:r>
            <a:endParaRPr lang="it-IT" sz="2800" dirty="0">
              <a:ea typeface="+mn-ea"/>
            </a:endParaRPr>
          </a:p>
          <a:p>
            <a:pPr eaLnBrk="1" hangingPunct="1">
              <a:defRPr/>
            </a:pPr>
            <a:endParaRPr lang="it-IT" sz="2400" dirty="0" smtClean="0">
              <a:ea typeface="+mn-ea"/>
            </a:endParaRPr>
          </a:p>
          <a:p>
            <a:pPr eaLnBrk="1" hangingPunct="1">
              <a:defRPr/>
            </a:pPr>
            <a:r>
              <a:rPr lang="it-IT" sz="2400" dirty="0" smtClean="0">
                <a:ea typeface="+mn-ea"/>
              </a:rPr>
              <a:t>Svolgere </a:t>
            </a:r>
            <a:r>
              <a:rPr lang="it-IT" sz="2400" dirty="0">
                <a:ea typeface="+mn-ea"/>
              </a:rPr>
              <a:t>il ruolo di ambasciatore per il Rotary e per il proprio Paese di origine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Essere disposti a vivere nuove esperienze e differenze culturali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Attenersi a tutte le regole del programma del club e   del Distretto Rotary ospite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Accettare la supervisione del Distretto, del club e della famiglia ospite</a:t>
            </a:r>
          </a:p>
          <a:p>
            <a:pPr eaLnBrk="1" hangingPunct="1">
              <a:defRPr/>
            </a:pPr>
            <a:r>
              <a:rPr lang="it-IT" sz="2400" dirty="0">
                <a:ea typeface="+mn-ea"/>
              </a:rPr>
              <a:t>Porre domande alla famiglia ospite e agli ospiti rotariani, </a:t>
            </a:r>
            <a:r>
              <a:rPr lang="it-IT" sz="2400" u="sng" dirty="0">
                <a:ea typeface="+mn-ea"/>
              </a:rPr>
              <a:t>partecipare attivamente allo scambio</a:t>
            </a:r>
            <a:endParaRPr lang="it-IT" sz="2400" dirty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endParaRPr lang="it-IT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contenuto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48288"/>
          </a:xfrm>
        </p:spPr>
        <p:txBody>
          <a:bodyPr/>
          <a:lstStyle/>
          <a:p>
            <a:pPr eaLnBrk="1" hangingPunct="1"/>
            <a:r>
              <a:rPr lang="it-IT" b="1" smtClean="0">
                <a:ea typeface="MS PGothic"/>
              </a:rPr>
              <a:t> </a:t>
            </a:r>
            <a:r>
              <a:rPr lang="it-IT" sz="2800" b="1" smtClean="0">
                <a:ea typeface="MS PGothic"/>
              </a:rPr>
              <a:t>Che cos’è il «Multidistretto»</a:t>
            </a:r>
            <a:endParaRPr lang="it-IT" sz="2800" smtClean="0">
              <a:ea typeface="MS PGothic"/>
            </a:endParaRPr>
          </a:p>
          <a:p>
            <a:pPr eaLnBrk="1" hangingPunct="1"/>
            <a:r>
              <a:rPr lang="it-IT" sz="2800" b="1" smtClean="0">
                <a:ea typeface="MS PGothic"/>
              </a:rPr>
              <a:t> </a:t>
            </a:r>
            <a:r>
              <a:rPr lang="it-IT" sz="2000" smtClean="0">
                <a:ea typeface="MS PGothic"/>
              </a:rPr>
              <a:t>Si tratta di una struttura che </a:t>
            </a:r>
            <a:r>
              <a:rPr lang="it-IT" sz="2000" u="sng" smtClean="0">
                <a:ea typeface="MS PGothic"/>
              </a:rPr>
              <a:t>riunisce più Distretti</a:t>
            </a:r>
            <a:r>
              <a:rPr lang="it-IT" sz="2000" smtClean="0">
                <a:ea typeface="MS PGothic"/>
              </a:rPr>
              <a:t> allo scopo di mettere a fattor comune le principali attività </a:t>
            </a:r>
            <a:r>
              <a:rPr lang="it-IT" sz="2000" u="sng" smtClean="0">
                <a:ea typeface="MS PGothic"/>
              </a:rPr>
              <a:t>esterne</a:t>
            </a:r>
            <a:r>
              <a:rPr lang="it-IT" sz="2000" smtClean="0">
                <a:ea typeface="MS PGothic"/>
              </a:rPr>
              <a:t> dei Distretti stessi. </a:t>
            </a:r>
          </a:p>
          <a:p>
            <a:pPr eaLnBrk="1" hangingPunct="1"/>
            <a:r>
              <a:rPr lang="it-IT" sz="2000" smtClean="0">
                <a:ea typeface="MS PGothic"/>
              </a:rPr>
              <a:t>Un Multidistretto non ha autorità sulla gestione del programma all’interno del singolo Distretto poiché svolge un ruolo di </a:t>
            </a:r>
            <a:r>
              <a:rPr lang="it-IT" sz="2000" u="sng" smtClean="0">
                <a:ea typeface="MS PGothic"/>
              </a:rPr>
              <a:t>coordinamento</a:t>
            </a:r>
            <a:r>
              <a:rPr lang="it-IT" sz="2000" smtClean="0">
                <a:ea typeface="MS PGothic"/>
              </a:rPr>
              <a:t>, ma costituisce la sua interfaccia verso l’esterno e formalmente prende gli accordi con i Distretti stranieri che partecipano agli scambi, organizzando i «match»  tra studenti in ingresso ed uscita. </a:t>
            </a:r>
          </a:p>
          <a:p>
            <a:pPr eaLnBrk="1" hangingPunct="1"/>
            <a:r>
              <a:rPr lang="it-IT" sz="2000" smtClean="0">
                <a:ea typeface="MS PGothic"/>
              </a:rPr>
              <a:t>Il multidistretto ha stipulato una assicurazione internazionale a copertura di malattie e ricoveri ospedalieri per gli studenti outbound.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160463"/>
            <a:ext cx="7620000" cy="838200"/>
          </a:xfrm>
          <a:ln/>
        </p:spPr>
        <p:txBody>
          <a:bodyPr lIns="91435" tIns="45718" rIns="91435" bIns="45718"/>
          <a:lstStyle/>
          <a:p>
            <a:r>
              <a:rPr lang="it-IT" sz="3500" b="1" i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/>
              </a:rPr>
              <a:t>La gerarchia dello Scambio</a:t>
            </a:r>
            <a:r>
              <a:rPr lang="it-IT" b="1" i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/>
              </a:rPr>
              <a:t>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23975" y="2006600"/>
            <a:ext cx="6992938" cy="4432300"/>
          </a:xfrm>
          <a:ln/>
        </p:spPr>
        <p:txBody>
          <a:bodyPr lIns="91435" tIns="45718" rIns="91435" bIns="45718"/>
          <a:lstStyle/>
          <a:p>
            <a:pPr marL="350838" indent="-350838" defTabSz="936625">
              <a:lnSpc>
                <a:spcPct val="80000"/>
              </a:lnSpc>
              <a:spcBef>
                <a:spcPts val="1838"/>
              </a:spcBef>
            </a:pPr>
            <a:r>
              <a:rPr lang="it-IT" sz="2100" b="1" i="1" smtClean="0">
                <a:latin typeface="Arial" charset="0"/>
                <a:ea typeface="MS PGothic"/>
                <a:cs typeface="Arial" charset="0"/>
              </a:rPr>
              <a:t>Il </a:t>
            </a:r>
            <a:r>
              <a:rPr lang="it-IT" sz="2100" b="1" i="1" u="sng" smtClean="0">
                <a:latin typeface="Arial" charset="0"/>
                <a:ea typeface="MS PGothic"/>
                <a:cs typeface="Arial" charset="0"/>
              </a:rPr>
              <a:t>Rotary International </a:t>
            </a:r>
            <a:r>
              <a:rPr lang="it-IT" sz="2100" i="1" smtClean="0">
                <a:latin typeface="Arial" charset="0"/>
                <a:ea typeface="MS PGothic"/>
                <a:cs typeface="Arial" charset="0"/>
              </a:rPr>
              <a:t>e la sua organizzazione</a:t>
            </a:r>
            <a:endParaRPr lang="it-IT" sz="2100" b="1" i="1" smtClean="0">
              <a:latin typeface="Arial" charset="0"/>
              <a:ea typeface="MS PGothic"/>
              <a:cs typeface="Arial" charset="0"/>
            </a:endParaRPr>
          </a:p>
          <a:p>
            <a:pPr marL="350838" indent="-350838" defTabSz="936625">
              <a:lnSpc>
                <a:spcPct val="80000"/>
              </a:lnSpc>
              <a:spcBef>
                <a:spcPts val="1838"/>
              </a:spcBef>
            </a:pPr>
            <a:r>
              <a:rPr lang="it-IT" sz="2100" b="1" i="1" smtClean="0">
                <a:latin typeface="Arial" charset="0"/>
                <a:ea typeface="MS PGothic"/>
                <a:cs typeface="Arial" charset="0"/>
              </a:rPr>
              <a:t>Il </a:t>
            </a:r>
            <a:r>
              <a:rPr lang="it-IT" sz="2100" b="1" i="1" u="sng" smtClean="0">
                <a:latin typeface="Arial" charset="0"/>
                <a:ea typeface="MS PGothic"/>
                <a:cs typeface="Arial" charset="0"/>
              </a:rPr>
              <a:t>Distretto</a:t>
            </a:r>
            <a:r>
              <a:rPr lang="it-IT" sz="2100" b="1" i="1" smtClean="0">
                <a:latin typeface="Arial" charset="0"/>
                <a:ea typeface="MS PGothic"/>
                <a:cs typeface="Arial" charset="0"/>
              </a:rPr>
              <a:t> </a:t>
            </a:r>
            <a:r>
              <a:rPr lang="it-IT" sz="2100" i="1" smtClean="0">
                <a:latin typeface="Arial" charset="0"/>
                <a:ea typeface="MS PGothic"/>
                <a:cs typeface="Arial" charset="0"/>
              </a:rPr>
              <a:t>ed i suoi Responsabili per il programma:</a:t>
            </a:r>
            <a:endParaRPr lang="it-IT" sz="2100" b="1" i="1" smtClean="0">
              <a:latin typeface="Arial" charset="0"/>
              <a:ea typeface="MS PGothic"/>
              <a:cs typeface="Arial" charset="0"/>
            </a:endParaRP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Il Governatore del Distretto</a:t>
            </a: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Il Delegato Distrettuale </a:t>
            </a: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Il segretario della sottocommissione </a:t>
            </a: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I Membri della Commissione</a:t>
            </a:r>
          </a:p>
          <a:p>
            <a:pPr marL="350838" indent="-350838" defTabSz="936625">
              <a:lnSpc>
                <a:spcPct val="80000"/>
              </a:lnSpc>
              <a:spcBef>
                <a:spcPts val="1638"/>
              </a:spcBef>
            </a:pPr>
            <a:r>
              <a:rPr lang="it-IT" sz="2100" b="1" i="1" smtClean="0">
                <a:latin typeface="Arial" charset="0"/>
                <a:ea typeface="MS PGothic"/>
                <a:cs typeface="Arial" charset="0"/>
              </a:rPr>
              <a:t>Il </a:t>
            </a:r>
            <a:r>
              <a:rPr lang="it-IT" sz="2100" b="1" i="1" u="sng" smtClean="0">
                <a:latin typeface="Arial" charset="0"/>
                <a:ea typeface="MS PGothic"/>
                <a:cs typeface="Arial" charset="0"/>
              </a:rPr>
              <a:t>Club</a:t>
            </a:r>
            <a:r>
              <a:rPr lang="it-IT" sz="2100" b="1" i="1" smtClean="0">
                <a:latin typeface="Arial" charset="0"/>
                <a:ea typeface="MS PGothic"/>
                <a:cs typeface="Arial" charset="0"/>
              </a:rPr>
              <a:t> </a:t>
            </a:r>
            <a:r>
              <a:rPr lang="it-IT" sz="2100" i="1" smtClean="0">
                <a:latin typeface="Arial" charset="0"/>
                <a:ea typeface="MS PGothic"/>
                <a:cs typeface="Arial" charset="0"/>
              </a:rPr>
              <a:t>ed i suoi Soci, ed in particolare:</a:t>
            </a:r>
            <a:endParaRPr lang="it-IT" sz="2100" b="1" i="1" smtClean="0">
              <a:latin typeface="Arial" charset="0"/>
              <a:ea typeface="MS PGothic"/>
              <a:cs typeface="Arial" charset="0"/>
            </a:endParaRP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Il Presidente pro-tempore</a:t>
            </a: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Il Segretario di Club </a:t>
            </a:r>
            <a:r>
              <a:rPr lang="it-IT" sz="2100" i="1" smtClean="0">
                <a:latin typeface="Arial" charset="0"/>
                <a:ea typeface="Tahoma" pitchFamily="34" charset="0"/>
                <a:cs typeface="Arial" charset="0"/>
              </a:rPr>
              <a:t>(e, se esiste, il responsabile RYE)</a:t>
            </a:r>
            <a:endParaRPr lang="it-IT" sz="2100" b="1" i="1" smtClean="0">
              <a:latin typeface="Arial" charset="0"/>
              <a:ea typeface="Tahoma" pitchFamily="34" charset="0"/>
              <a:cs typeface="Arial" charset="0"/>
            </a:endParaRP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Il </a:t>
            </a:r>
            <a:r>
              <a:rPr lang="ja-JP" altLang="it-IT" sz="2100" b="1" i="1" smtClean="0">
                <a:latin typeface="Arial" charset="0"/>
                <a:ea typeface="Tahoma" pitchFamily="34" charset="0"/>
                <a:cs typeface="Arial" charset="0"/>
              </a:rPr>
              <a:t>“</a:t>
            </a:r>
            <a:r>
              <a:rPr lang="it-IT" altLang="ja-JP" sz="2100" b="1" i="1" smtClean="0">
                <a:latin typeface="Arial" charset="0"/>
                <a:ea typeface="Tahoma" pitchFamily="34" charset="0"/>
                <a:cs typeface="Arial" charset="0"/>
              </a:rPr>
              <a:t>Counselor</a:t>
            </a:r>
            <a:r>
              <a:rPr lang="ja-JP" altLang="it-IT" sz="2100" b="1" i="1" smtClean="0">
                <a:latin typeface="Arial" charset="0"/>
                <a:ea typeface="Tahoma" pitchFamily="34" charset="0"/>
                <a:cs typeface="Arial" charset="0"/>
              </a:rPr>
              <a:t>”</a:t>
            </a:r>
            <a:endParaRPr lang="it-IT" altLang="ja-JP" sz="2100" b="1" i="1" smtClean="0">
              <a:latin typeface="Arial" charset="0"/>
              <a:ea typeface="Tahoma" pitchFamily="34" charset="0"/>
              <a:cs typeface="Arial" charset="0"/>
            </a:endParaRP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r>
              <a:rPr lang="it-IT" sz="2100" b="1" i="1" smtClean="0">
                <a:latin typeface="Arial" charset="0"/>
                <a:ea typeface="Tahoma" pitchFamily="34" charset="0"/>
                <a:cs typeface="Arial" charset="0"/>
              </a:rPr>
              <a:t>Le </a:t>
            </a:r>
            <a:r>
              <a:rPr lang="it-IT" sz="2100" b="1" i="1" u="sng" smtClean="0">
                <a:latin typeface="Arial" charset="0"/>
                <a:ea typeface="Tahoma" pitchFamily="34" charset="0"/>
                <a:cs typeface="Arial" charset="0"/>
              </a:rPr>
              <a:t>Famiglie</a:t>
            </a:r>
          </a:p>
          <a:p>
            <a:pPr marL="350838" indent="-350838" defTabSz="936625">
              <a:lnSpc>
                <a:spcPct val="80000"/>
              </a:lnSpc>
              <a:spcBef>
                <a:spcPts val="1638"/>
              </a:spcBef>
            </a:pPr>
            <a:r>
              <a:rPr lang="it-IT" sz="2100" b="1" i="1" smtClean="0">
                <a:latin typeface="Arial" charset="0"/>
                <a:ea typeface="MS PGothic"/>
                <a:cs typeface="Arial" charset="0"/>
              </a:rPr>
              <a:t>Gli </a:t>
            </a:r>
            <a:r>
              <a:rPr lang="it-IT" sz="2100" b="1" i="1" u="sng" smtClean="0">
                <a:latin typeface="Arial" charset="0"/>
                <a:ea typeface="MS PGothic"/>
                <a:cs typeface="Arial" charset="0"/>
              </a:rPr>
              <a:t>Studenti</a:t>
            </a:r>
          </a:p>
          <a:p>
            <a:pPr marL="760413" lvl="1" indent="-292100" defTabSz="936625">
              <a:lnSpc>
                <a:spcPct val="80000"/>
              </a:lnSpc>
              <a:spcBef>
                <a:spcPts val="613"/>
              </a:spcBef>
            </a:pPr>
            <a:endParaRPr lang="it-IT" sz="2100" b="1" i="1" smtClean="0">
              <a:latin typeface="Arial" charset="0"/>
              <a:ea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>
              <a:ea typeface="MS PGothic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>
              <a:ea typeface="MS PGothic"/>
            </a:endParaRPr>
          </a:p>
        </p:txBody>
      </p:sp>
      <p:pic>
        <p:nvPicPr>
          <p:cNvPr id="29699" name="Picture 4" descr="Rotary RYE2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60325"/>
            <a:ext cx="9372600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Segnaposto contenuto 5" descr="2013-06-22 18.21.59.jpg"/>
          <p:cNvPicPr>
            <a:picLocks noGrp="1" noChangeAspect="1"/>
          </p:cNvPicPr>
          <p:nvPr>
            <p:ph idx="1"/>
          </p:nvPr>
        </p:nvPicPr>
        <p:blipFill>
          <a:blip r:embed="rId2"/>
          <a:srcRect t="4126" b="4126"/>
          <a:stretch>
            <a:fillRect/>
          </a:stretch>
        </p:blipFill>
        <p:spPr>
          <a:xfrm>
            <a:off x="685800" y="914400"/>
            <a:ext cx="7772400" cy="5348288"/>
          </a:xfrm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600200" y="4800600"/>
            <a:ext cx="658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0000"/>
                </a:solidFill>
              </a:rPr>
              <a:t>VI RINGRAZIO PER L’ATTENZIONE!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6477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MS PGothic"/>
              </a:rPr>
              <a:t>Gerarchia dei Responsabili del Programma di Scambio Giovani</a:t>
            </a:r>
            <a:r>
              <a:rPr lang="it-IT" sz="4000" smtClean="0">
                <a:ea typeface="MS PGothic"/>
              </a:rPr>
              <a:t>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1600" smtClean="0">
                <a:ea typeface="MS PGothic"/>
              </a:rPr>
              <a:t>Il </a:t>
            </a:r>
            <a:r>
              <a:rPr lang="it-IT" sz="1600" b="1" smtClean="0">
                <a:ea typeface="MS PGothic"/>
              </a:rPr>
              <a:t>“Counselor”</a:t>
            </a:r>
            <a:r>
              <a:rPr lang="it-IT" sz="1600" smtClean="0">
                <a:ea typeface="MS PGothic"/>
              </a:rPr>
              <a:t> rotariano ed eventualmente il </a:t>
            </a:r>
            <a:r>
              <a:rPr lang="it-IT" sz="1600" b="1" smtClean="0">
                <a:ea typeface="MS PGothic"/>
              </a:rPr>
              <a:t>“Tutore”</a:t>
            </a:r>
            <a:r>
              <a:rPr lang="it-IT" sz="1600" smtClean="0">
                <a:ea typeface="MS PGothic"/>
              </a:rPr>
              <a:t> non rotariano incaricati di seguire lo studente e la famiglia che lo ospita, presso il Rotary Club ospitante;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smtClean="0">
                <a:ea typeface="MS PGothic"/>
              </a:rPr>
              <a:t>Il </a:t>
            </a:r>
            <a:r>
              <a:rPr lang="it-IT" sz="1600" b="1" smtClean="0">
                <a:ea typeface="MS PGothic"/>
              </a:rPr>
              <a:t>Responsabile RYE (o, in sua assenza, il Segretario) ed il Presidente del Club che supervisiona lo scambio (solo in caso di necessità, i componenti del Consiglio Direttivo del Club);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smtClean="0">
                <a:ea typeface="MS PGothic"/>
              </a:rPr>
              <a:t>Il </a:t>
            </a:r>
            <a:r>
              <a:rPr lang="it-IT" sz="1600" b="1" smtClean="0">
                <a:ea typeface="MS PGothic"/>
              </a:rPr>
              <a:t>Delegato RYE distrettuale e, solo in caso di necessità ed a giudizio dello stesso, i componenti della commissione scambio giovani del distretto.</a:t>
            </a:r>
            <a:r>
              <a:rPr lang="it-IT" sz="1600" smtClean="0">
                <a:ea typeface="MS PGothic"/>
              </a:rPr>
              <a:t>  Sarà compito del Delegato distrettuale valutare, assieme al Governatore il carica, in merito all’eventuale avvio di indagini conseguenti a denunce o sospetti di abusi o molestie nei confronti dei giovani in scambio, in accordo a quanto descritto nella sezione B del presente documento (linee di condotta in materia di protezione)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smtClean="0">
                <a:ea typeface="MS PGothic"/>
              </a:rPr>
              <a:t>Il </a:t>
            </a:r>
            <a:r>
              <a:rPr lang="it-IT" sz="1600" b="1" smtClean="0">
                <a:ea typeface="MS PGothic"/>
              </a:rPr>
              <a:t>Governatore del Distretto</a:t>
            </a:r>
            <a:r>
              <a:rPr lang="it-IT" sz="1600" smtClean="0">
                <a:ea typeface="MS PGothic"/>
              </a:rPr>
              <a:t> e gli eventuali membri dello staff distrettuale che, congiuntamente al Governatore, potranno essere eventualmente chiamati a tenere le comunicazioni da e verso gli altri distretti del RI interessati (distretto sponsor del giovane in scambio);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smtClean="0">
                <a:ea typeface="MS PGothic"/>
              </a:rPr>
              <a:t>I </a:t>
            </a:r>
            <a:r>
              <a:rPr lang="it-IT" sz="1600" b="1" smtClean="0">
                <a:ea typeface="MS PGothic"/>
              </a:rPr>
              <a:t>responsabili degli altri distretti interessati</a:t>
            </a:r>
            <a:r>
              <a:rPr lang="it-IT" sz="1600" smtClean="0">
                <a:ea typeface="MS PGothic"/>
              </a:rPr>
              <a:t> (distretti sponsor dei giovani interessati al problema) nonché le autorità di pubblica sicurezza (in base a quanto definito nella sezione B del presente documento, relativa alle disposizioni specificamente previste per la protezione degli studenti in scambio).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334000" y="6019800"/>
            <a:ext cx="3048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>
                <a:solidFill>
                  <a:srgbClr val="002060"/>
                </a:solidFill>
                <a:latin typeface="Arial" charset="0"/>
                <a:ea typeface="ヒラギノ角ゴ Pro W3"/>
                <a:cs typeface="ヒラギノ角ゴ Pro W3"/>
              </a:rPr>
              <a:t>Distretto 2072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>
                <a:solidFill>
                  <a:srgbClr val="002060"/>
                </a:solidFill>
                <a:latin typeface="Arial" charset="0"/>
                <a:ea typeface="ヒラギノ角ゴ Pro W3"/>
                <a:cs typeface="ヒラギノ角ゴ Pro W3"/>
              </a:rPr>
              <a:t>Governatore 2015-2016  Paolo Pasini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1000" b="1">
                <a:solidFill>
                  <a:srgbClr val="002060"/>
                </a:solidFill>
                <a:latin typeface="Arial" charset="0"/>
                <a:ea typeface="ヒラギノ角ゴ Pro W3"/>
                <a:cs typeface="ヒラギノ角ゴ Pro W3"/>
              </a:rPr>
              <a:t>Emilia Romagna – Repubblica di San </a:t>
            </a:r>
            <a:r>
              <a:rPr lang="it-IT" altLang="it-IT" sz="1100" b="1">
                <a:solidFill>
                  <a:srgbClr val="002060"/>
                </a:solidFill>
                <a:latin typeface="Arial" charset="0"/>
                <a:ea typeface="ヒラギノ角ゴ Pro W3"/>
                <a:cs typeface="ヒラギノ角ゴ Pro W3"/>
              </a:rPr>
              <a:t>Marino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4049713" y="598805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CasellaDiTesto 8"/>
          <p:cNvSpPr txBox="1">
            <a:spLocks noChangeArrowheads="1"/>
          </p:cNvSpPr>
          <p:nvPr/>
        </p:nvSpPr>
        <p:spPr bwMode="auto">
          <a:xfrm>
            <a:off x="1981200" y="6019800"/>
            <a:ext cx="1828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1400" b="1">
                <a:solidFill>
                  <a:srgbClr val="002060"/>
                </a:solidFill>
                <a:latin typeface="Arial" charset="0"/>
                <a:ea typeface="ヒラギノ角ゴ Pro W3"/>
                <a:cs typeface="Arial" charset="0"/>
              </a:rPr>
              <a:t>ASDI – Assemblea Distrettuale</a:t>
            </a:r>
          </a:p>
          <a:p>
            <a:r>
              <a:rPr lang="it-IT" altLang="it-IT" sz="1100" b="1">
                <a:solidFill>
                  <a:srgbClr val="002060"/>
                </a:solidFill>
                <a:latin typeface="Arial" charset="0"/>
                <a:ea typeface="ヒラギノ角ゴ Pro W3"/>
                <a:cs typeface="Arial" charset="0"/>
              </a:rPr>
              <a:t>Bologna 9 Maggio 2015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298450" y="5838825"/>
            <a:ext cx="8269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2133600"/>
            <a:ext cx="9170988" cy="6207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3600" b="1">
                <a:solidFill>
                  <a:schemeClr val="tx2"/>
                </a:solidFill>
                <a:latin typeface="Georgia" pitchFamily="18" charset="0"/>
                <a:ea typeface="ヒラギノ角ゴ Pro W3"/>
                <a:cs typeface="ヒラギノ角ゴ Pro W3"/>
              </a:rPr>
              <a:t>Rotary Youth Exchange Program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400" b="1">
              <a:solidFill>
                <a:schemeClr val="tx2"/>
              </a:solidFill>
              <a:latin typeface="Georgia" pitchFamily="18" charset="0"/>
              <a:ea typeface="ヒラギノ角ゴ Pro W3"/>
              <a:cs typeface="ヒラギノ角ゴ Pro W3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it-IT" altLang="it-IT" sz="2400" b="1">
              <a:solidFill>
                <a:schemeClr val="tx2"/>
              </a:solidFill>
              <a:latin typeface="Georgia" pitchFamily="18" charset="0"/>
              <a:ea typeface="ヒラギノ角ゴ Pro W3"/>
              <a:cs typeface="ヒラギノ角ゴ Pro W3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Font typeface="Times New Roman" pitchFamily="18" charset="0"/>
              <a:buNone/>
            </a:pPr>
            <a:r>
              <a:rPr lang="it-IT" altLang="it-IT" sz="4800" b="1">
                <a:solidFill>
                  <a:schemeClr val="tx2"/>
                </a:solidFill>
                <a:latin typeface="Georgia" pitchFamily="18" charset="0"/>
                <a:ea typeface="ヒラギノ角ゴ Pro W3"/>
                <a:cs typeface="ヒラギノ角ゴ Pro W3"/>
              </a:rPr>
              <a:t>IL FUTURO E’ OGGI</a:t>
            </a:r>
            <a:r>
              <a:rPr lang="it-IT" altLang="it-IT" sz="4800" b="1">
                <a:solidFill>
                  <a:schemeClr val="bg1"/>
                </a:solidFill>
                <a:latin typeface="Georgia" pitchFamily="18" charset="0"/>
                <a:ea typeface="ヒラギノ角ゴ Pro W3"/>
                <a:cs typeface="ヒラギノ角ゴ Pro W3"/>
              </a:rPr>
              <a:t> </a:t>
            </a:r>
          </a:p>
        </p:txBody>
      </p:sp>
      <p:pic>
        <p:nvPicPr>
          <p:cNvPr id="16390" name="Immagine 10" descr="T1516-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867400"/>
            <a:ext cx="1371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magine 11" descr="logo_distretto-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172200"/>
            <a:ext cx="10366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ea typeface="MS PGothic"/>
              </a:rPr>
              <a:t>SOTTOCOMMISSIONE RYE     SCAMBIO GIOVANI</a:t>
            </a:r>
          </a:p>
        </p:txBody>
      </p:sp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4114800"/>
          </a:xfrm>
        </p:spPr>
        <p:txBody>
          <a:bodyPr/>
          <a:lstStyle/>
          <a:p>
            <a:pPr eaLnBrk="1" hangingPunct="1"/>
            <a:r>
              <a:rPr lang="it-IT" smtClean="0">
                <a:ea typeface="MS PGothic"/>
              </a:rPr>
              <a:t>Giorgio Zoli      (Presidente)</a:t>
            </a:r>
          </a:p>
          <a:p>
            <a:pPr eaLnBrk="1" hangingPunct="1"/>
            <a:endParaRPr lang="it-IT" smtClean="0">
              <a:ea typeface="MS PGothic"/>
            </a:endParaRPr>
          </a:p>
          <a:p>
            <a:pPr eaLnBrk="1" hangingPunct="1"/>
            <a:r>
              <a:rPr lang="it-IT" smtClean="0">
                <a:ea typeface="MS PGothic"/>
              </a:rPr>
              <a:t>Maria Cristina Camilloni  (Segretario)</a:t>
            </a:r>
          </a:p>
          <a:p>
            <a:pPr eaLnBrk="1" hangingPunct="1"/>
            <a:r>
              <a:rPr lang="it-IT" smtClean="0">
                <a:ea typeface="MS PGothic"/>
              </a:rPr>
              <a:t>Serena Casadio</a:t>
            </a:r>
          </a:p>
          <a:p>
            <a:pPr eaLnBrk="1" hangingPunct="1"/>
            <a:r>
              <a:rPr lang="it-IT" smtClean="0">
                <a:ea typeface="MS PGothic"/>
              </a:rPr>
              <a:t>Annalisa Bregoli</a:t>
            </a:r>
          </a:p>
          <a:p>
            <a:pPr eaLnBrk="1" hangingPunct="1"/>
            <a:r>
              <a:rPr lang="it-IT" smtClean="0">
                <a:ea typeface="MS PGothic"/>
              </a:rPr>
              <a:t>Alberto Alvisi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contenuto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272088"/>
          </a:xfrm>
        </p:spPr>
        <p:txBody>
          <a:bodyPr/>
          <a:lstStyle/>
          <a:p>
            <a:pPr eaLnBrk="1" hangingPunct="1"/>
            <a:endParaRPr lang="it-IT" smtClean="0">
              <a:ea typeface="MS PGothic"/>
            </a:endParaRPr>
          </a:p>
          <a:p>
            <a:pPr eaLnBrk="1" hangingPunct="1"/>
            <a:r>
              <a:rPr lang="it-IT" sz="2800" smtClean="0">
                <a:ea typeface="MS PGothic"/>
              </a:rPr>
              <a:t>I primi scambi, avviati nel 1927 tra studenti europei, furono allargati all’America Latina nel 1939 e, dopo l’interruzione a causa della Seconda Guerra Mondiale, furono ripresi nel 1958 con il coinvolgimento degli Stati Uniti. </a:t>
            </a:r>
          </a:p>
          <a:p>
            <a:pPr eaLnBrk="1" hangingPunct="1"/>
            <a:r>
              <a:rPr lang="it-IT" sz="2800" smtClean="0">
                <a:ea typeface="MS PGothic"/>
              </a:rPr>
              <a:t>Dal 1972, gli scambi giovani sono diventati un programma ufficiale del Rotary International.</a:t>
            </a:r>
          </a:p>
          <a:p>
            <a:pPr eaLnBrk="1" hangingPunct="1"/>
            <a:endParaRPr lang="it-IT" smtClean="0"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contenuto 3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272088"/>
          </a:xfrm>
        </p:spPr>
        <p:txBody>
          <a:bodyPr/>
          <a:lstStyle/>
          <a:p>
            <a:pPr eaLnBrk="1" hangingPunct="1"/>
            <a:r>
              <a:rPr lang="it-IT" smtClean="0">
                <a:ea typeface="MS PGothic"/>
              </a:rPr>
              <a:t> </a:t>
            </a:r>
          </a:p>
          <a:p>
            <a:pPr eaLnBrk="1" hangingPunct="1"/>
            <a:r>
              <a:rPr lang="it-IT" sz="2800" smtClean="0">
                <a:ea typeface="MS PGothic"/>
              </a:rPr>
              <a:t>Il programma di Scambio Giovani, rivolto agli studenti delle scuole superiori (età compresa tra </a:t>
            </a:r>
            <a:r>
              <a:rPr lang="it-IT" sz="2800" smtClean="0">
                <a:solidFill>
                  <a:srgbClr val="FF0000"/>
                </a:solidFill>
                <a:ea typeface="MS PGothic"/>
              </a:rPr>
              <a:t>15 e 19 anni</a:t>
            </a:r>
            <a:r>
              <a:rPr lang="it-IT" sz="2800" smtClean="0">
                <a:ea typeface="MS PGothic"/>
              </a:rPr>
              <a:t>, </a:t>
            </a:r>
            <a:r>
              <a:rPr lang="it-IT" sz="2800" smtClean="0">
                <a:solidFill>
                  <a:srgbClr val="FF0000"/>
                </a:solidFill>
                <a:ea typeface="MS PGothic"/>
              </a:rPr>
              <a:t>fino a 25 per i camp</a:t>
            </a:r>
            <a:r>
              <a:rPr lang="it-IT" sz="2800" smtClean="0">
                <a:ea typeface="MS PGothic"/>
              </a:rPr>
              <a:t>) permette ai giovani partecipanti di viaggiare in altre Nazioni, imparare a conoscere  lingue e culture diverse e, al tempo stesso, essere </a:t>
            </a:r>
            <a:r>
              <a:rPr lang="it-IT" sz="2800" smtClean="0">
                <a:solidFill>
                  <a:srgbClr val="FF0000"/>
                </a:solidFill>
                <a:ea typeface="MS PGothic"/>
              </a:rPr>
              <a:t>Ambasciatori del pensiero Rotariano  e della cultura del proprio Paese.</a:t>
            </a:r>
          </a:p>
          <a:p>
            <a:pPr eaLnBrk="1" hangingPunct="1"/>
            <a:endParaRPr lang="it-IT" smtClean="0"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contenuto 2"/>
          <p:cNvSpPr>
            <a:spLocks noGrp="1"/>
          </p:cNvSpPr>
          <p:nvPr>
            <p:ph idx="1"/>
          </p:nvPr>
        </p:nvSpPr>
        <p:spPr>
          <a:xfrm>
            <a:off x="533400" y="914400"/>
            <a:ext cx="7924800" cy="5348288"/>
          </a:xfrm>
        </p:spPr>
        <p:txBody>
          <a:bodyPr/>
          <a:lstStyle/>
          <a:p>
            <a:pPr eaLnBrk="1" hangingPunct="1"/>
            <a:endParaRPr lang="it-IT" smtClean="0">
              <a:ea typeface="MS PGothic"/>
            </a:endParaRPr>
          </a:p>
          <a:p>
            <a:pPr eaLnBrk="1" hangingPunct="1"/>
            <a:r>
              <a:rPr lang="it-IT" sz="2800" smtClean="0">
                <a:ea typeface="MS PGothic"/>
              </a:rPr>
              <a:t>Ogni anno vi partecipano circa </a:t>
            </a:r>
            <a:r>
              <a:rPr lang="it-IT" sz="2800" smtClean="0">
                <a:solidFill>
                  <a:srgbClr val="FF0000"/>
                </a:solidFill>
                <a:ea typeface="MS PGothic"/>
              </a:rPr>
              <a:t>10.000 studenti da oltre 80 Paesi</a:t>
            </a:r>
            <a:r>
              <a:rPr lang="it-IT" sz="2800" smtClean="0">
                <a:ea typeface="MS PGothic"/>
              </a:rPr>
              <a:t>. Per l’esattezza, nel 2010/11 gli studenti sono stati 8.581</a:t>
            </a:r>
          </a:p>
          <a:p>
            <a:pPr eaLnBrk="1" hangingPunct="1"/>
            <a:r>
              <a:rPr lang="it-IT" sz="2800" smtClean="0">
                <a:ea typeface="MS PGothic"/>
              </a:rPr>
              <a:t>Il 90% dei Distretti Rotariani partecipano al programma Scambio Giovani (Distretti Certificati).</a:t>
            </a:r>
          </a:p>
          <a:p>
            <a:pPr eaLnBrk="1" hangingPunct="1"/>
            <a:r>
              <a:rPr lang="it-IT" sz="2800" smtClean="0">
                <a:ea typeface="MS PGothic"/>
              </a:rPr>
              <a:t>Il programma è accessibile a tutti economicamente, perché a bassi costi.</a:t>
            </a:r>
          </a:p>
          <a:p>
            <a:pPr eaLnBrk="1" hangingPunct="1"/>
            <a:r>
              <a:rPr lang="it-IT" sz="2800" smtClean="0">
                <a:ea typeface="MS PGothic"/>
              </a:rPr>
              <a:t>Il programma è aperto </a:t>
            </a:r>
            <a:r>
              <a:rPr lang="it-IT" sz="2800" u="sng" smtClean="0">
                <a:solidFill>
                  <a:srgbClr val="FF0000"/>
                </a:solidFill>
                <a:ea typeface="MS PGothic"/>
              </a:rPr>
              <a:t>a tutti</a:t>
            </a:r>
            <a:r>
              <a:rPr lang="it-IT" sz="2800" smtClean="0">
                <a:ea typeface="MS PGothic"/>
              </a:rPr>
              <a:t>: ai figli di Rotariani e non, ai Rotaractiani o Interactiani e non.</a:t>
            </a:r>
          </a:p>
          <a:p>
            <a:pPr eaLnBrk="1" hangingPunct="1"/>
            <a:endParaRPr lang="it-IT" smtClean="0">
              <a:ea typeface="MS P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272088"/>
          </a:xfrm>
        </p:spPr>
        <p:txBody>
          <a:bodyPr/>
          <a:lstStyle/>
          <a:p>
            <a:pPr eaLnBrk="1" hangingPunct="1"/>
            <a:r>
              <a:rPr lang="it-IT" b="1" smtClean="0">
                <a:ea typeface="MS PGothic"/>
              </a:rPr>
              <a:t>Tipologie di scambio</a:t>
            </a:r>
            <a:endParaRPr lang="it-IT" smtClean="0">
              <a:ea typeface="MS PGothic"/>
            </a:endParaRPr>
          </a:p>
          <a:p>
            <a:pPr eaLnBrk="1" hangingPunct="1"/>
            <a:r>
              <a:rPr lang="it-IT" b="1" smtClean="0">
                <a:ea typeface="MS PGothic"/>
              </a:rPr>
              <a:t> </a:t>
            </a:r>
            <a:r>
              <a:rPr lang="it-IT" sz="2800" b="1" smtClean="0">
                <a:ea typeface="MS PGothic"/>
              </a:rPr>
              <a:t>Breve e lungo termine (età 15/19 anni)</a:t>
            </a:r>
            <a:endParaRPr lang="it-IT" sz="2800" smtClean="0">
              <a:ea typeface="MS PGothic"/>
            </a:endParaRPr>
          </a:p>
          <a:p>
            <a:pPr eaLnBrk="1" hangingPunct="1"/>
            <a:r>
              <a:rPr lang="it-IT" sz="2800" b="1" smtClean="0">
                <a:ea typeface="MS PGothic"/>
              </a:rPr>
              <a:t> Camp  (fino a 25 anni)</a:t>
            </a:r>
            <a:endParaRPr lang="it-IT" sz="2800" smtClean="0">
              <a:ea typeface="MS PGothic"/>
            </a:endParaRPr>
          </a:p>
          <a:p>
            <a:pPr eaLnBrk="1" hangingPunct="1"/>
            <a:r>
              <a:rPr lang="it-IT" sz="2800" smtClean="0">
                <a:ea typeface="MS PGothic"/>
              </a:rPr>
              <a:t> </a:t>
            </a:r>
            <a:r>
              <a:rPr lang="it-IT" sz="2800" u="sng" smtClean="0">
                <a:ea typeface="MS PGothic"/>
              </a:rPr>
              <a:t>Breve termine e Camp  </a:t>
            </a:r>
            <a:r>
              <a:rPr lang="it-IT" sz="2800" smtClean="0">
                <a:ea typeface="MS PGothic"/>
              </a:rPr>
              <a:t>: una durata variabile </a:t>
            </a:r>
            <a:r>
              <a:rPr lang="it-IT" sz="2800" smtClean="0">
                <a:solidFill>
                  <a:srgbClr val="FF0000"/>
                </a:solidFill>
                <a:ea typeface="MS PGothic"/>
              </a:rPr>
              <a:t>da diversi giorni a qualche settimana</a:t>
            </a:r>
            <a:r>
              <a:rPr lang="it-IT" sz="2800" smtClean="0">
                <a:ea typeface="MS PGothic"/>
              </a:rPr>
              <a:t>.    </a:t>
            </a:r>
          </a:p>
          <a:p>
            <a:pPr eaLnBrk="1" hangingPunct="1"/>
            <a:r>
              <a:rPr lang="it-IT" sz="2800" smtClean="0">
                <a:ea typeface="MS PGothic"/>
              </a:rPr>
              <a:t> a- In famiglia, con reciprocità.  </a:t>
            </a:r>
          </a:p>
          <a:p>
            <a:pPr eaLnBrk="1" hangingPunct="1"/>
            <a:r>
              <a:rPr lang="it-IT" sz="2800" smtClean="0">
                <a:ea typeface="MS PGothic"/>
              </a:rPr>
              <a:t> b- in camp. </a:t>
            </a:r>
          </a:p>
          <a:p>
            <a:pPr eaLnBrk="1" hangingPunct="1"/>
            <a:r>
              <a:rPr lang="it-IT" sz="2800" smtClean="0">
                <a:ea typeface="MS PGothic"/>
              </a:rPr>
              <a:t>Periodo dello scambio: vacanze estive. </a:t>
            </a:r>
          </a:p>
          <a:p>
            <a:pPr eaLnBrk="1" hangingPunct="1"/>
            <a:r>
              <a:rPr lang="it-IT" sz="2800" u="sng" smtClean="0">
                <a:ea typeface="MS PGothic"/>
              </a:rPr>
              <a:t>Domanda da presentarsi entro il 15  febbraio di ogni anno</a:t>
            </a:r>
            <a:endParaRPr lang="it-IT" sz="2800" smtClean="0">
              <a:ea typeface="MS PGothic"/>
            </a:endParaRPr>
          </a:p>
          <a:p>
            <a:pPr eaLnBrk="1" hangingPunct="1"/>
            <a:endParaRPr lang="it-IT" smtClean="0">
              <a:ea typeface="MS P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6800" y="990600"/>
            <a:ext cx="7620000" cy="5653088"/>
          </a:xfrm>
        </p:spPr>
        <p:txBody>
          <a:bodyPr/>
          <a:lstStyle/>
          <a:p>
            <a:pPr eaLnBrk="1" hangingPunct="1">
              <a:defRPr/>
            </a:pPr>
            <a:endParaRPr lang="it-IT" dirty="0" smtClean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b="1" u="sng" dirty="0" smtClean="0">
                <a:ea typeface="+mn-ea"/>
              </a:rPr>
              <a:t>Lungo </a:t>
            </a:r>
            <a:r>
              <a:rPr lang="it-IT" b="1" u="sng" dirty="0">
                <a:ea typeface="+mn-ea"/>
              </a:rPr>
              <a:t>termine</a:t>
            </a:r>
            <a:r>
              <a:rPr lang="it-IT" dirty="0">
                <a:ea typeface="+mn-ea"/>
              </a:rPr>
              <a:t>: corrisponde alla durata di un anno scolastico. Gli studenti alloggiano presso 3 famiglie ospitanti e frequentano una scuola locale. </a:t>
            </a:r>
          </a:p>
          <a:p>
            <a:pPr eaLnBrk="1" hangingPunct="1">
              <a:defRPr/>
            </a:pPr>
            <a:r>
              <a:rPr lang="it-IT" u="heavy" dirty="0">
                <a:ea typeface="+mn-ea"/>
              </a:rPr>
              <a:t>Domanda da presentarsi entro il mese di dicembre per l’anno  scolastico successivo. (possibilmente prima delle festività natalizie)</a:t>
            </a:r>
            <a:endParaRPr lang="it-IT" dirty="0">
              <a:ea typeface="+mn-ea"/>
            </a:endParaRPr>
          </a:p>
          <a:p>
            <a:pPr eaLnBrk="1" hangingPunct="1">
              <a:defRPr/>
            </a:pPr>
            <a:r>
              <a:rPr lang="it-IT" dirty="0">
                <a:ea typeface="+mn-ea"/>
              </a:rPr>
              <a:t> </a:t>
            </a:r>
          </a:p>
          <a:p>
            <a:pPr eaLnBrk="1" hangingPunct="1">
              <a:defRPr/>
            </a:pPr>
            <a:endParaRPr lang="it-IT" dirty="0" smtClean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dirty="0">
                <a:ea typeface="+mn-ea"/>
              </a:rPr>
              <a:t> 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dirty="0">
                <a:ea typeface="+mn-ea"/>
              </a:rPr>
              <a:t> </a:t>
            </a:r>
          </a:p>
          <a:p>
            <a:pPr marL="0" indent="0" eaLnBrk="1" hangingPunct="1">
              <a:buFontTx/>
              <a:buNone/>
              <a:defRPr/>
            </a:pPr>
            <a:r>
              <a:rPr lang="it-IT" dirty="0">
                <a:ea typeface="+mn-ea"/>
              </a:rPr>
              <a:t> </a:t>
            </a:r>
          </a:p>
          <a:p>
            <a:pPr eaLnBrk="1" hangingPunct="1">
              <a:defRPr/>
            </a:pPr>
            <a:endParaRPr lang="it-IT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5715000"/>
          </a:xfrm>
        </p:spPr>
        <p:txBody>
          <a:bodyPr/>
          <a:lstStyle/>
          <a:p>
            <a:pPr eaLnBrk="1" hangingPunct="1"/>
            <a:r>
              <a:rPr lang="it-IT" sz="2400" b="1" smtClean="0">
                <a:ea typeface="MS PGothic"/>
              </a:rPr>
              <a:t>Requisiti degli studenti</a:t>
            </a:r>
            <a:endParaRPr lang="it-IT" sz="2400" smtClean="0">
              <a:ea typeface="MS PGothic"/>
            </a:endParaRPr>
          </a:p>
          <a:p>
            <a:pPr eaLnBrk="1" hangingPunct="1"/>
            <a:r>
              <a:rPr lang="it-IT" sz="2400" b="1" smtClean="0">
                <a:ea typeface="MS PGothic"/>
              </a:rPr>
              <a:t> </a:t>
            </a:r>
            <a:endParaRPr lang="it-IT" sz="2400" smtClean="0">
              <a:ea typeface="MS PGothic"/>
            </a:endParaRPr>
          </a:p>
          <a:p>
            <a:pPr eaLnBrk="1" hangingPunct="1"/>
            <a:r>
              <a:rPr lang="it-IT" sz="2400" b="1" smtClean="0">
                <a:ea typeface="MS PGothic"/>
              </a:rPr>
              <a:t>Voti scolastici superiori alla media e spiccate capacità di leadership dimostrate nella comunità</a:t>
            </a:r>
            <a:endParaRPr lang="it-IT" sz="2400" smtClean="0">
              <a:ea typeface="MS PGothic"/>
            </a:endParaRPr>
          </a:p>
          <a:p>
            <a:pPr eaLnBrk="1" hangingPunct="1"/>
            <a:r>
              <a:rPr lang="it-IT" sz="2400" smtClean="0">
                <a:ea typeface="MS PGothic"/>
              </a:rPr>
              <a:t> </a:t>
            </a:r>
          </a:p>
          <a:p>
            <a:pPr eaLnBrk="1" hangingPunct="1"/>
            <a:r>
              <a:rPr lang="it-IT" sz="2400" smtClean="0">
                <a:ea typeface="MS PGothic"/>
              </a:rPr>
              <a:t>Predisposizione mentale per vivere nuove esperienze e differenze culturali</a:t>
            </a:r>
          </a:p>
          <a:p>
            <a:pPr eaLnBrk="1" hangingPunct="1"/>
            <a:r>
              <a:rPr lang="it-IT" sz="2400" smtClean="0">
                <a:ea typeface="MS PGothic"/>
              </a:rPr>
              <a:t> </a:t>
            </a:r>
          </a:p>
          <a:p>
            <a:pPr eaLnBrk="1" hangingPunct="1"/>
            <a:r>
              <a:rPr lang="it-IT" sz="2400" u="sng" smtClean="0">
                <a:ea typeface="MS PGothic"/>
              </a:rPr>
              <a:t>Patrocinio e Sponsorizzazione di un Rotary club locale</a:t>
            </a:r>
            <a:endParaRPr lang="it-IT" sz="2400" smtClean="0">
              <a:ea typeface="MS PGothic"/>
            </a:endParaRPr>
          </a:p>
          <a:p>
            <a:pPr eaLnBrk="1" hangingPunct="1"/>
            <a:r>
              <a:rPr lang="it-IT" sz="2400" smtClean="0">
                <a:ea typeface="MS PGothic"/>
              </a:rPr>
              <a:t> </a:t>
            </a:r>
          </a:p>
          <a:p>
            <a:pPr eaLnBrk="1" hangingPunct="1"/>
            <a:r>
              <a:rPr lang="it-IT" sz="2400" smtClean="0">
                <a:ea typeface="MS PGothic"/>
              </a:rPr>
              <a:t>Invio delle domande di partecipazione  scritte e colloquio personale</a:t>
            </a:r>
          </a:p>
          <a:p>
            <a:pPr eaLnBrk="1" hangingPunct="1"/>
            <a:r>
              <a:rPr lang="it-IT" sz="2400" smtClean="0">
                <a:ea typeface="MS PGothic"/>
              </a:rPr>
              <a:t> </a:t>
            </a:r>
          </a:p>
          <a:p>
            <a:pPr eaLnBrk="1" hangingPunct="1"/>
            <a:endParaRPr lang="it-IT" sz="2400" smtClean="0">
              <a:ea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01069026">
  <a:themeElements>
    <a:clrScheme name="Struttura predefinita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Struttura predefinita">
      <a:majorFont>
        <a:latin typeface="Times New Roman"/>
        <a:ea typeface="ＭＳ Ｐゴシック"/>
        <a:cs typeface="Tahoma"/>
      </a:majorFont>
      <a:minorFont>
        <a:latin typeface="Tahoma"/>
        <a:ea typeface="ＭＳ Ｐゴシック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TM01069026</Template>
  <TotalTime>147</TotalTime>
  <Words>867</Words>
  <Application>Microsoft Macintosh PowerPoint</Application>
  <PresentationFormat>Presentazione su schermo (4:3)</PresentationFormat>
  <Paragraphs>102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Tahoma</vt:lpstr>
      <vt:lpstr>MS PGothic</vt:lpstr>
      <vt:lpstr>Arial</vt:lpstr>
      <vt:lpstr>Times New Roman</vt:lpstr>
      <vt:lpstr>Calibri</vt:lpstr>
      <vt:lpstr>ヒラギノ角ゴ Pro W3</vt:lpstr>
      <vt:lpstr>Georgia</vt:lpstr>
      <vt:lpstr>TM01069026</vt:lpstr>
      <vt:lpstr>TM01069026</vt:lpstr>
      <vt:lpstr>Diapositiva 1</vt:lpstr>
      <vt:lpstr>Diapositiva 2</vt:lpstr>
      <vt:lpstr>SOTTOCOMMISSIONE RYE     SCAMBIO GIOVANI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La gerarchia dello Scambio:</vt:lpstr>
      <vt:lpstr>Diapositiva 14</vt:lpstr>
      <vt:lpstr>Diapositiva 15</vt:lpstr>
      <vt:lpstr>Gerarchia dei Responsabili del Programma di Scambio Giovani 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INTERNATIONAL         DISTRETTO 2072</dc:title>
  <dc:subject/>
  <dc:creator/>
  <cp:keywords/>
  <dc:description/>
  <cp:lastModifiedBy>g.zoli</cp:lastModifiedBy>
  <cp:revision>14</cp:revision>
  <dcterms:created xsi:type="dcterms:W3CDTF">2005-09-22T14:38:47Z</dcterms:created>
  <dcterms:modified xsi:type="dcterms:W3CDTF">2015-05-08T15:02:33Z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TC010690261040</vt:lpwstr>
  </property>
</Properties>
</file>